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49"/>
  </p:notesMasterIdLst>
  <p:sldIdLst>
    <p:sldId id="2139118499" r:id="rId5"/>
    <p:sldId id="1226" r:id="rId6"/>
    <p:sldId id="2139118465" r:id="rId7"/>
    <p:sldId id="2139118529" r:id="rId8"/>
    <p:sldId id="2139118495" r:id="rId9"/>
    <p:sldId id="2139118506" r:id="rId10"/>
    <p:sldId id="1200" r:id="rId11"/>
    <p:sldId id="1196" r:id="rId12"/>
    <p:sldId id="2139118500" r:id="rId13"/>
    <p:sldId id="2139118535" r:id="rId14"/>
    <p:sldId id="2139118537" r:id="rId15"/>
    <p:sldId id="2139118507" r:id="rId16"/>
    <p:sldId id="2139118508" r:id="rId17"/>
    <p:sldId id="2139118520" r:id="rId18"/>
    <p:sldId id="2139118521" r:id="rId19"/>
    <p:sldId id="2139118524" r:id="rId20"/>
    <p:sldId id="1213" r:id="rId21"/>
    <p:sldId id="1220" r:id="rId22"/>
    <p:sldId id="1227" r:id="rId23"/>
    <p:sldId id="2139118522" r:id="rId24"/>
    <p:sldId id="2139118523" r:id="rId25"/>
    <p:sldId id="1177" r:id="rId26"/>
    <p:sldId id="2139118509" r:id="rId27"/>
    <p:sldId id="1202" r:id="rId28"/>
    <p:sldId id="2139118510" r:id="rId29"/>
    <p:sldId id="2139118511" r:id="rId30"/>
    <p:sldId id="2139118512" r:id="rId31"/>
    <p:sldId id="1126" r:id="rId32"/>
    <p:sldId id="2139118533" r:id="rId33"/>
    <p:sldId id="2139118518" r:id="rId34"/>
    <p:sldId id="2139118534" r:id="rId35"/>
    <p:sldId id="1193" r:id="rId36"/>
    <p:sldId id="2139118513" r:id="rId37"/>
    <p:sldId id="2139118514" r:id="rId38"/>
    <p:sldId id="2139118515" r:id="rId39"/>
    <p:sldId id="2139118516" r:id="rId40"/>
    <p:sldId id="2139118517" r:id="rId41"/>
    <p:sldId id="2139118496" r:id="rId42"/>
    <p:sldId id="2139118526" r:id="rId43"/>
    <p:sldId id="2139118519" r:id="rId44"/>
    <p:sldId id="2139118527" r:id="rId45"/>
    <p:sldId id="2139118528" r:id="rId46"/>
    <p:sldId id="2139118538" r:id="rId47"/>
    <p:sldId id="2139118539" r:id="rId48"/>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F1EB"/>
    <a:srgbClr val="0C49E0"/>
    <a:srgbClr val="BE2834"/>
    <a:srgbClr val="6FF7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43" autoAdjust="0"/>
    <p:restoredTop sz="93129" autoAdjust="0"/>
  </p:normalViewPr>
  <p:slideViewPr>
    <p:cSldViewPr snapToGrid="0">
      <p:cViewPr varScale="1">
        <p:scale>
          <a:sx n="69" d="100"/>
          <a:sy n="69" d="100"/>
        </p:scale>
        <p:origin x="124" y="4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0410C5D-EFA8-4E5F-B3E8-14958F5B9CBA}" type="datetimeFigureOut">
              <a:rPr lang="en-US" smtClean="0"/>
              <a:t>12/1/2025</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E55DEEBF-2505-4DC8-86E0-258042D38081}" type="slidenum">
              <a:rPr lang="en-US" smtClean="0"/>
              <a:t>‹#›</a:t>
            </a:fld>
            <a:endParaRPr lang="en-US"/>
          </a:p>
        </p:txBody>
      </p:sp>
    </p:spTree>
    <p:extLst>
      <p:ext uri="{BB962C8B-B14F-4D97-AF65-F5344CB8AC3E}">
        <p14:creationId xmlns:p14="http://schemas.microsoft.com/office/powerpoint/2010/main" val="2115435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Gemini 3 Prompt: Generative AI creates a future world of incredible possibilities</a:t>
            </a:r>
          </a:p>
        </p:txBody>
      </p:sp>
      <p:sp>
        <p:nvSpPr>
          <p:cNvPr id="4" name="Slide Number Placeholder 3"/>
          <p:cNvSpPr>
            <a:spLocks noGrp="1"/>
          </p:cNvSpPr>
          <p:nvPr>
            <p:ph type="sldNum" sz="quarter" idx="5"/>
          </p:nvPr>
        </p:nvSpPr>
        <p:spPr/>
        <p:txBody>
          <a:bodyPr/>
          <a:lstStyle/>
          <a:p>
            <a:fld id="{E55DEEBF-2505-4DC8-86E0-258042D38081}" type="slidenum">
              <a:rPr lang="en-US" smtClean="0"/>
              <a:t>1</a:t>
            </a:fld>
            <a:endParaRPr lang="en-US"/>
          </a:p>
        </p:txBody>
      </p:sp>
    </p:spTree>
    <p:extLst>
      <p:ext uri="{BB962C8B-B14F-4D97-AF65-F5344CB8AC3E}">
        <p14:creationId xmlns:p14="http://schemas.microsoft.com/office/powerpoint/2010/main" val="893239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3CC77-907E-1050-FA78-5A2A26E1A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984311-D035-A4C6-B85A-4834DB818F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9A797F-72B3-7633-9F70-8EB6164447F6}"/>
              </a:ext>
            </a:extLst>
          </p:cNvPr>
          <p:cNvSpPr>
            <a:spLocks noGrp="1"/>
          </p:cNvSpPr>
          <p:nvPr>
            <p:ph type="body" idx="1"/>
          </p:nvPr>
        </p:nvSpPr>
        <p:spPr/>
        <p:txBody>
          <a:bodyPr/>
          <a:lstStyle/>
          <a:p>
            <a:r>
              <a:rPr lang="en-US" dirty="0"/>
              <a:t>https://</a:t>
            </a:r>
            <a:r>
              <a:rPr lang="en-US" dirty="0" err="1"/>
              <a:t>www.promptingguide.ai</a:t>
            </a:r>
            <a:r>
              <a:rPr lang="en-US" dirty="0"/>
              <a:t>/techniques/ape</a:t>
            </a:r>
          </a:p>
        </p:txBody>
      </p:sp>
      <p:sp>
        <p:nvSpPr>
          <p:cNvPr id="4" name="Slide Number Placeholder 3">
            <a:extLst>
              <a:ext uri="{FF2B5EF4-FFF2-40B4-BE49-F238E27FC236}">
                <a16:creationId xmlns:a16="http://schemas.microsoft.com/office/drawing/2014/main" id="{F3FCC175-C06B-D9DC-2525-46961748EE8C}"/>
              </a:ext>
            </a:extLst>
          </p:cNvPr>
          <p:cNvSpPr>
            <a:spLocks noGrp="1"/>
          </p:cNvSpPr>
          <p:nvPr>
            <p:ph type="sldNum" sz="quarter" idx="5"/>
          </p:nvPr>
        </p:nvSpPr>
        <p:spPr/>
        <p:txBody>
          <a:bodyPr/>
          <a:lstStyle/>
          <a:p>
            <a:pPr>
              <a:defRPr/>
            </a:pPr>
            <a:fld id="{5F5CF8ED-B611-4BBE-9DBB-735E07978727}" type="slidenum">
              <a:rPr lang="en-US" smtClean="0"/>
              <a:pPr>
                <a:defRPr/>
              </a:pPr>
              <a:t>29</a:t>
            </a:fld>
            <a:endParaRPr lang="en-US" dirty="0"/>
          </a:p>
        </p:txBody>
      </p:sp>
    </p:spTree>
    <p:extLst>
      <p:ext uri="{BB962C8B-B14F-4D97-AF65-F5344CB8AC3E}">
        <p14:creationId xmlns:p14="http://schemas.microsoft.com/office/powerpoint/2010/main" val="4151541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Analysis</a:t>
            </a:r>
          </a:p>
          <a:p>
            <a:r>
              <a:rPr lang="en-US" dirty="0"/>
              <a:t>With chain-of-thought prompting, the model carefully calculates the daily net change, multiplies it by the number of days, and accurately arrives at the correct total. Without </a:t>
            </a:r>
            <a:r>
              <a:rPr lang="en-US" dirty="0" err="1"/>
              <a:t>CoT</a:t>
            </a:r>
            <a:r>
              <a:rPr lang="en-US" dirty="0"/>
              <a:t>, the model skips intermediate steps and miscalculates the inventory, leading to an inflated answer.</a:t>
            </a:r>
          </a:p>
          <a:p>
            <a:endParaRPr lang="en-US" dirty="0"/>
          </a:p>
          <a:p>
            <a:r>
              <a:rPr lang="en-US" b="1" dirty="0"/>
              <a:t>Why Chain-of-Thought Works Here</a:t>
            </a:r>
          </a:p>
          <a:p>
            <a:pPr>
              <a:buFont typeface="+mj-lt"/>
              <a:buAutoNum type="arabicPeriod"/>
            </a:pPr>
            <a:r>
              <a:rPr lang="en-US" b="1" dirty="0"/>
              <a:t>Step-by-Step Calculation</a:t>
            </a:r>
            <a:r>
              <a:rPr lang="en-US" dirty="0"/>
              <a:t>: </a:t>
            </a:r>
            <a:r>
              <a:rPr lang="en-US" dirty="0" err="1"/>
              <a:t>CoT</a:t>
            </a:r>
            <a:r>
              <a:rPr lang="en-US" dirty="0"/>
              <a:t> helps the model perform day-by-day calculations rather than shortcutting to a flawed formula.</a:t>
            </a:r>
          </a:p>
          <a:p>
            <a:pPr>
              <a:buFont typeface="+mj-lt"/>
              <a:buAutoNum type="arabicPeriod"/>
            </a:pPr>
            <a:r>
              <a:rPr lang="en-US" b="1" dirty="0"/>
              <a:t>Avoids Incorrect Multiplication</a:t>
            </a:r>
            <a:r>
              <a:rPr lang="en-US" dirty="0"/>
              <a:t>: By verifying each step, the model avoids multiplying the entire number of books by daily operations without taking the daily net change into account.</a:t>
            </a:r>
          </a:p>
          <a:p>
            <a:r>
              <a:rPr lang="en-US" dirty="0"/>
              <a:t>In scenarios with incremental changes and dependencies across steps, </a:t>
            </a:r>
            <a:r>
              <a:rPr lang="en-US" dirty="0" err="1"/>
              <a:t>CoT</a:t>
            </a:r>
            <a:r>
              <a:rPr lang="en-US" dirty="0"/>
              <a:t> prompting is highly effective in guiding the model to a logical and correct outcome.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30</a:t>
            </a:fld>
            <a:endParaRPr lang="en-US"/>
          </a:p>
        </p:txBody>
      </p:sp>
    </p:spTree>
    <p:extLst>
      <p:ext uri="{BB962C8B-B14F-4D97-AF65-F5344CB8AC3E}">
        <p14:creationId xmlns:p14="http://schemas.microsoft.com/office/powerpoint/2010/main" val="449846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Real-World Examples</a:t>
            </a:r>
          </a:p>
          <a:p>
            <a:pPr>
              <a:buFont typeface="+mj-lt"/>
              <a:buAutoNum type="arabicPeriod"/>
            </a:pPr>
            <a:r>
              <a:rPr lang="en-US" b="1" dirty="0"/>
              <a:t>ChatGPT and </a:t>
            </a:r>
            <a:r>
              <a:rPr lang="en-US" b="1" dirty="0" err="1"/>
              <a:t>InstructGPT</a:t>
            </a:r>
            <a:r>
              <a:rPr lang="en-US" dirty="0"/>
              <a:t>: OpenAI used RLHF extensively in developing </a:t>
            </a:r>
            <a:r>
              <a:rPr lang="en-US" dirty="0" err="1"/>
              <a:t>InstructGPT</a:t>
            </a:r>
            <a:r>
              <a:rPr lang="en-US" dirty="0"/>
              <a:t> and ChatGPT, where human raters scored model responses. The reward model created from this scoring data fine-tuned the model to provide more helpful, factually correct, and user-aligned responses.</a:t>
            </a:r>
          </a:p>
          <a:p>
            <a:pPr>
              <a:buFont typeface="+mj-lt"/>
              <a:buAutoNum type="arabicPeriod"/>
            </a:pPr>
            <a:r>
              <a:rPr lang="en-US" b="1" dirty="0"/>
              <a:t>Content Moderation in Social Media</a:t>
            </a:r>
            <a:r>
              <a:rPr lang="en-US" dirty="0"/>
              <a:t>: RLHF can also be used to train models to identify and remove harmful content on social media. By incorporating human feedback on what constitutes harmful or offensive content, these models learn to flag similar content more effectively.</a:t>
            </a:r>
          </a:p>
          <a:p>
            <a:pPr>
              <a:buFont typeface="+mj-lt"/>
              <a:buAutoNum type="arabicPeriod"/>
            </a:pPr>
            <a:r>
              <a:rPr lang="en-US" b="1" dirty="0"/>
              <a:t>Autonomous Vehicles</a:t>
            </a:r>
            <a:r>
              <a:rPr lang="en-US" dirty="0"/>
              <a:t>: In training self-driving car systems, human feedback is used to penalize behaviors that lead to unsafe driving scenarios and reward actions that promote safe driving. This feedback, integrated with reinforcement learning, refines the vehicle's decision-making algorithms.</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31</a:t>
            </a:fld>
            <a:endParaRPr lang="en-US"/>
          </a:p>
        </p:txBody>
      </p:sp>
    </p:spTree>
    <p:extLst>
      <p:ext uri="{BB962C8B-B14F-4D97-AF65-F5344CB8AC3E}">
        <p14:creationId xmlns:p14="http://schemas.microsoft.com/office/powerpoint/2010/main" val="3894133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arxiv.org</a:t>
            </a:r>
            <a:r>
              <a:rPr lang="en-US" dirty="0"/>
              <a:t>/abs/2201.11903</a:t>
            </a:r>
          </a:p>
          <a:p>
            <a:endParaRPr lang="en-US" dirty="0"/>
          </a:p>
          <a:p>
            <a:r>
              <a:rPr lang="en-US" dirty="0"/>
              <a:t>https://</a:t>
            </a:r>
            <a:r>
              <a:rPr lang="en-US" dirty="0" err="1"/>
              <a:t>www.promptingguide.ai</a:t>
            </a:r>
            <a:r>
              <a:rPr lang="en-US" dirty="0"/>
              <a:t>/techniques/ape</a:t>
            </a:r>
          </a:p>
        </p:txBody>
      </p:sp>
      <p:sp>
        <p:nvSpPr>
          <p:cNvPr id="4" name="Slide Number Placeholder 3"/>
          <p:cNvSpPr>
            <a:spLocks noGrp="1"/>
          </p:cNvSpPr>
          <p:nvPr>
            <p:ph type="sldNum" sz="quarter" idx="5"/>
          </p:nvPr>
        </p:nvSpPr>
        <p:spPr/>
        <p:txBody>
          <a:bodyPr/>
          <a:lstStyle/>
          <a:p>
            <a:pPr>
              <a:defRPr/>
            </a:pPr>
            <a:fld id="{5F5CF8ED-B611-4BBE-9DBB-735E07978727}" type="slidenum">
              <a:rPr lang="en-US" smtClean="0"/>
              <a:pPr>
                <a:defRPr/>
              </a:pPr>
              <a:t>32</a:t>
            </a:fld>
            <a:endParaRPr lang="en-US" dirty="0"/>
          </a:p>
        </p:txBody>
      </p:sp>
    </p:spTree>
    <p:extLst>
      <p:ext uri="{BB962C8B-B14F-4D97-AF65-F5344CB8AC3E}">
        <p14:creationId xmlns:p14="http://schemas.microsoft.com/office/powerpoint/2010/main" val="2012137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38</a:t>
            </a:fld>
            <a:endParaRPr lang="en-US"/>
          </a:p>
        </p:txBody>
      </p:sp>
    </p:spTree>
    <p:extLst>
      <p:ext uri="{BB962C8B-B14F-4D97-AF65-F5344CB8AC3E}">
        <p14:creationId xmlns:p14="http://schemas.microsoft.com/office/powerpoint/2010/main" val="2856180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Step 6: Evaluate the System</a:t>
            </a:r>
          </a:p>
          <a:p>
            <a:r>
              <a:rPr lang="en-US" dirty="0"/>
              <a:t>Evaluating a RAG system can involve:</a:t>
            </a:r>
          </a:p>
          <a:p>
            <a:pPr>
              <a:buFont typeface="Arial" panose="020B0604020202020204" pitchFamily="34" charset="0"/>
              <a:buChar char="•"/>
            </a:pPr>
            <a:r>
              <a:rPr lang="en-US" b="1" dirty="0"/>
              <a:t>Automatic Metrics</a:t>
            </a:r>
            <a:r>
              <a:rPr lang="en-US" dirty="0"/>
              <a:t>: BLEU, ROUGE, or F1 scores, particularly in structured Q&amp;A settings.</a:t>
            </a:r>
          </a:p>
          <a:p>
            <a:pPr>
              <a:buFont typeface="Arial" panose="020B0604020202020204" pitchFamily="34" charset="0"/>
              <a:buChar char="•"/>
            </a:pPr>
            <a:r>
              <a:rPr lang="en-US" b="1" dirty="0"/>
              <a:t>Human Evaluation</a:t>
            </a:r>
            <a:r>
              <a:rPr lang="en-US" dirty="0"/>
              <a:t>: Real-world users assess the accuracy and relevance of responses.</a:t>
            </a:r>
          </a:p>
          <a:p>
            <a:pPr>
              <a:buFont typeface="Arial" panose="020B0604020202020204" pitchFamily="34" charset="0"/>
              <a:buChar char="•"/>
            </a:pPr>
            <a:r>
              <a:rPr lang="en-US" b="1" dirty="0"/>
              <a:t>Retrieval Accuracy</a:t>
            </a:r>
            <a:r>
              <a:rPr lang="en-US" dirty="0"/>
              <a:t>: Monitoring whether the retriever consistently selects relevant documents by analyzing retrieval metrics like Mean Reciprocal Rank (MRR).</a:t>
            </a:r>
          </a:p>
          <a:p>
            <a:endParaRPr lang="en-US" dirty="0"/>
          </a:p>
          <a:p>
            <a:r>
              <a:rPr lang="en-US" b="1" dirty="0"/>
              <a:t>Real-World Applications of RAG</a:t>
            </a:r>
          </a:p>
          <a:p>
            <a:pPr>
              <a:buFont typeface="+mj-lt"/>
              <a:buAutoNum type="arabicPeriod"/>
            </a:pPr>
            <a:r>
              <a:rPr lang="en-US" b="1" dirty="0"/>
              <a:t>Customer Support</a:t>
            </a:r>
            <a:r>
              <a:rPr lang="en-US" dirty="0"/>
              <a:t>: RAG enables customer service bots to access support manuals, troubleshoot databases, and policy documentation, providing users with accurate and contextually relevant responses.</a:t>
            </a:r>
          </a:p>
          <a:p>
            <a:pPr>
              <a:buFont typeface="+mj-lt"/>
              <a:buAutoNum type="arabicPeriod"/>
            </a:pPr>
            <a:r>
              <a:rPr lang="en-US" b="1" dirty="0"/>
              <a:t>Medical or Legal Consultation</a:t>
            </a:r>
            <a:r>
              <a:rPr lang="en-US" dirty="0"/>
              <a:t>: Professionals in these fields can quickly access domain-specific information, allowing LLMs to retrieve and cite relevant guidelines or case precedents.</a:t>
            </a:r>
          </a:p>
          <a:p>
            <a:pPr>
              <a:buFont typeface="+mj-lt"/>
              <a:buAutoNum type="arabicPeriod"/>
            </a:pPr>
            <a:r>
              <a:rPr lang="en-US" b="1" dirty="0"/>
              <a:t>News Summarization and Fact-Checking</a:t>
            </a:r>
            <a:r>
              <a:rPr lang="en-US" dirty="0"/>
              <a:t>: By accessing a live database of news articles, a RAG model can generate real-time news summaries or check facts against known sources.</a:t>
            </a:r>
          </a:p>
          <a:p>
            <a:endParaRPr lang="en-US" dirty="0"/>
          </a:p>
          <a:p>
            <a:r>
              <a:rPr lang="en-US" b="1" dirty="0"/>
              <a:t>Libraries and Tools for RAG</a:t>
            </a:r>
          </a:p>
          <a:p>
            <a:r>
              <a:rPr lang="en-US" dirty="0"/>
              <a:t>Some popular libraries and tools for building RAG pipelines include:</a:t>
            </a:r>
          </a:p>
          <a:p>
            <a:pPr>
              <a:buFont typeface="Arial" panose="020B0604020202020204" pitchFamily="34" charset="0"/>
              <a:buChar char="•"/>
            </a:pPr>
            <a:r>
              <a:rPr lang="en-US" b="1" dirty="0"/>
              <a:t>Hugging Face Transformers</a:t>
            </a:r>
            <a:r>
              <a:rPr lang="en-US" dirty="0"/>
              <a:t>: Offers pre-trained models and the RAG model architecture for retrieval-augmented tasks.</a:t>
            </a:r>
          </a:p>
          <a:p>
            <a:pPr>
              <a:buFont typeface="Arial" panose="020B0604020202020204" pitchFamily="34" charset="0"/>
              <a:buChar char="•"/>
            </a:pPr>
            <a:r>
              <a:rPr lang="en-US" b="1" dirty="0"/>
              <a:t>Haystack</a:t>
            </a:r>
            <a:r>
              <a:rPr lang="en-US" dirty="0"/>
              <a:t>: A full-featured NLP framework that integrates retrieval and generation for creating RAG-based applications.</a:t>
            </a:r>
          </a:p>
          <a:p>
            <a:pPr>
              <a:buFont typeface="Arial" panose="020B0604020202020204" pitchFamily="34" charset="0"/>
              <a:buChar char="•"/>
            </a:pPr>
            <a:r>
              <a:rPr lang="en-US" b="1" dirty="0"/>
              <a:t>Elastic and Pinecone</a:t>
            </a:r>
            <a:r>
              <a:rPr lang="en-US" dirty="0"/>
              <a:t>: For building and querying large document stores with dense or sparse retrieval options.</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42</a:t>
            </a:fld>
            <a:endParaRPr lang="en-US"/>
          </a:p>
        </p:txBody>
      </p:sp>
    </p:spTree>
    <p:extLst>
      <p:ext uri="{BB962C8B-B14F-4D97-AF65-F5344CB8AC3E}">
        <p14:creationId xmlns:p14="http://schemas.microsoft.com/office/powerpoint/2010/main" val="1999168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Executives Guide to Generative AI v.04”</a:t>
            </a:r>
          </a:p>
        </p:txBody>
      </p:sp>
      <p:sp>
        <p:nvSpPr>
          <p:cNvPr id="4" name="Slide Number Placeholder 3"/>
          <p:cNvSpPr>
            <a:spLocks noGrp="1"/>
          </p:cNvSpPr>
          <p:nvPr>
            <p:ph type="sldNum" sz="quarter" idx="5"/>
          </p:nvPr>
        </p:nvSpPr>
        <p:spPr/>
        <p:txBody>
          <a:bodyPr/>
          <a:lstStyle/>
          <a:p>
            <a:fld id="{E55DEEBF-2505-4DC8-86E0-258042D38081}" type="slidenum">
              <a:rPr lang="en-US" smtClean="0"/>
              <a:t>5</a:t>
            </a:fld>
            <a:endParaRPr lang="en-US"/>
          </a:p>
        </p:txBody>
      </p:sp>
    </p:spTree>
    <p:extLst>
      <p:ext uri="{BB962C8B-B14F-4D97-AF65-F5344CB8AC3E}">
        <p14:creationId xmlns:p14="http://schemas.microsoft.com/office/powerpoint/2010/main" val="1922307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7</a:t>
            </a:fld>
            <a:endParaRPr lang="en-US"/>
          </a:p>
        </p:txBody>
      </p:sp>
    </p:spTree>
    <p:extLst>
      <p:ext uri="{BB962C8B-B14F-4D97-AF65-F5344CB8AC3E}">
        <p14:creationId xmlns:p14="http://schemas.microsoft.com/office/powerpoint/2010/main" val="179553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AUDIENCE PARTICIPATION:</a:t>
            </a:r>
          </a:p>
          <a:p>
            <a:endParaRPr lang="en-US" dirty="0"/>
          </a:p>
          <a:p>
            <a:r>
              <a:rPr lang="en-US" dirty="0"/>
              <a:t>Predict the next word:</a:t>
            </a:r>
          </a:p>
          <a:p>
            <a:endParaRPr lang="en-US" dirty="0"/>
          </a:p>
          <a:p>
            <a:r>
              <a:rPr lang="en-US" dirty="0"/>
              <a:t>4 plus 4 equals</a:t>
            </a:r>
          </a:p>
          <a:p>
            <a:r>
              <a:rPr lang="en-US" dirty="0"/>
              <a:t>Paris is the capital of</a:t>
            </a:r>
          </a:p>
          <a:p>
            <a:r>
              <a:rPr lang="en-US" dirty="0"/>
              <a:t>In the movie “The Princess Bride”, Wesley and Buttercup overcame their difficulties through the power of</a:t>
            </a:r>
          </a:p>
        </p:txBody>
      </p:sp>
      <p:sp>
        <p:nvSpPr>
          <p:cNvPr id="4" name="Slide Number Placeholder 3"/>
          <p:cNvSpPr>
            <a:spLocks noGrp="1"/>
          </p:cNvSpPr>
          <p:nvPr>
            <p:ph type="sldNum" sz="quarter" idx="5"/>
          </p:nvPr>
        </p:nvSpPr>
        <p:spPr/>
        <p:txBody>
          <a:bodyPr/>
          <a:lstStyle/>
          <a:p>
            <a:fld id="{B47AE2FE-69FF-E548-9BD6-410016694273}" type="slidenum">
              <a:rPr lang="en-US" smtClean="0"/>
              <a:t>8</a:t>
            </a:fld>
            <a:endParaRPr lang="en-US"/>
          </a:p>
        </p:txBody>
      </p:sp>
    </p:spTree>
    <p:extLst>
      <p:ext uri="{BB962C8B-B14F-4D97-AF65-F5344CB8AC3E}">
        <p14:creationId xmlns:p14="http://schemas.microsoft.com/office/powerpoint/2010/main" val="2586451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E0E0E"/>
                </a:solidFill>
                <a:effectLst/>
                <a:latin typeface=".SF NS"/>
              </a:rPr>
              <a:t>Since 2022, over 700 AI startups have been established globally. In the U.S. alone, 524 new AI companies were founded in 2022, attracting significant private investment, including $47 billion in non-government funding. China followed, launching about 160 AI startups, each receiving an average of $71 million in private funding. Other countries like the UK, Canada, and India have also contributed to this rise, reflecting the accelerated adoption and investment in AI technologies worldwide.</a:t>
            </a:r>
          </a:p>
          <a:p>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SF NS"/>
              </a:rPr>
              <a:t>By early 2024, AI startups are thriving globally, particularly in regions with high AI capacity and infrastructure like the U.S., China, and Singapore. This surge aligns with a growing trend of investment across healthcare, fintech, and cybersecurity, which are among the sectors receiving the highest AI funding.</a:t>
            </a:r>
          </a:p>
          <a:p>
            <a:endParaRPr lang="en-US" dirty="0">
              <a:solidFill>
                <a:srgbClr val="0E0E0E"/>
              </a:solidFill>
              <a:effectLst/>
              <a:latin typeface=".SF NS"/>
            </a:endParaRPr>
          </a:p>
          <a:p>
            <a:r>
              <a:rPr lang="en-US" dirty="0">
                <a:solidFill>
                  <a:srgbClr val="0E0E0E"/>
                </a:solidFill>
                <a:effectLst/>
                <a:latin typeface=".SF NS"/>
              </a:rPr>
              <a:t>https://</a:t>
            </a:r>
            <a:r>
              <a:rPr lang="en-US" dirty="0" err="1">
                <a:solidFill>
                  <a:srgbClr val="0E0E0E"/>
                </a:solidFill>
                <a:effectLst/>
                <a:latin typeface=".SF NS"/>
              </a:rPr>
              <a:t>www.spglobal.com</a:t>
            </a:r>
            <a:r>
              <a:rPr lang="en-US" dirty="0">
                <a:solidFill>
                  <a:srgbClr val="0E0E0E"/>
                </a:solidFill>
                <a:effectLst/>
                <a:latin typeface=".SF NS"/>
              </a:rPr>
              <a:t>/</a:t>
            </a:r>
            <a:r>
              <a:rPr lang="en-US" dirty="0" err="1">
                <a:solidFill>
                  <a:srgbClr val="0E0E0E"/>
                </a:solidFill>
                <a:effectLst/>
                <a:latin typeface=".SF NS"/>
              </a:rPr>
              <a:t>marketintelligence</a:t>
            </a:r>
            <a:r>
              <a:rPr lang="en-US" dirty="0">
                <a:solidFill>
                  <a:srgbClr val="0E0E0E"/>
                </a:solidFill>
                <a:effectLst/>
                <a:latin typeface=".SF NS"/>
              </a:rPr>
              <a:t>/</a:t>
            </a:r>
            <a:r>
              <a:rPr lang="en-US" dirty="0" err="1">
                <a:solidFill>
                  <a:srgbClr val="0E0E0E"/>
                </a:solidFill>
                <a:effectLst/>
                <a:latin typeface=".SF NS"/>
              </a:rPr>
              <a:t>en</a:t>
            </a:r>
            <a:r>
              <a:rPr lang="en-US" dirty="0">
                <a:solidFill>
                  <a:srgbClr val="0E0E0E"/>
                </a:solidFill>
                <a:effectLst/>
                <a:latin typeface=".SF NS"/>
              </a:rPr>
              <a:t>/news-insights/latest-news-headlines/how-top-vcs-are-placing-their-growing-ai-bets-81722741</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10</a:t>
            </a:fld>
            <a:endParaRPr lang="en-US"/>
          </a:p>
        </p:txBody>
      </p:sp>
    </p:spTree>
    <p:extLst>
      <p:ext uri="{BB962C8B-B14F-4D97-AF65-F5344CB8AC3E}">
        <p14:creationId xmlns:p14="http://schemas.microsoft.com/office/powerpoint/2010/main" val="1485104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Why Tokenization Matters</a:t>
            </a:r>
          </a:p>
          <a:p>
            <a:r>
              <a:rPr lang="en-US" dirty="0"/>
              <a:t>Each tokenization method has its trade-offs:</a:t>
            </a:r>
          </a:p>
          <a:p>
            <a:pPr>
              <a:buFont typeface="Arial" panose="020B0604020202020204" pitchFamily="34" charset="0"/>
              <a:buChar char="•"/>
            </a:pPr>
            <a:r>
              <a:rPr lang="en-US" b="1" dirty="0"/>
              <a:t>Word tokenization</a:t>
            </a:r>
            <a:r>
              <a:rPr lang="en-US" dirty="0"/>
              <a:t> is simple but may struggle with rare words or variations.</a:t>
            </a:r>
          </a:p>
          <a:p>
            <a:pPr>
              <a:buFont typeface="Arial" panose="020B0604020202020204" pitchFamily="34" charset="0"/>
              <a:buChar char="•"/>
            </a:pPr>
            <a:r>
              <a:rPr lang="en-US" b="1" dirty="0" err="1"/>
              <a:t>Subword</a:t>
            </a:r>
            <a:r>
              <a:rPr lang="en-US" b="1" dirty="0"/>
              <a:t> tokenization</a:t>
            </a:r>
            <a:r>
              <a:rPr lang="en-US" dirty="0"/>
              <a:t> balances vocabulary size and flexibility by representing rare words as combinations of common </a:t>
            </a:r>
            <a:r>
              <a:rPr lang="en-US" dirty="0" err="1"/>
              <a:t>subwords</a:t>
            </a:r>
            <a:r>
              <a:rPr lang="en-US" dirty="0"/>
              <a:t>.</a:t>
            </a:r>
          </a:p>
          <a:p>
            <a:pPr>
              <a:buFont typeface="Arial" panose="020B0604020202020204" pitchFamily="34" charset="0"/>
              <a:buChar char="•"/>
            </a:pPr>
            <a:r>
              <a:rPr lang="en-US" b="1" dirty="0"/>
              <a:t>Character tokenization</a:t>
            </a:r>
            <a:r>
              <a:rPr lang="en-US" dirty="0"/>
              <a:t> can handle any input text but generates long sequences, making it computationally expensive.</a:t>
            </a:r>
          </a:p>
          <a:p>
            <a:r>
              <a:rPr lang="en-US" dirty="0"/>
              <a:t>Tokenization prepares data for processing in NLP tasks by transforming text into a consistent and manageable format, making it easier for models to analyze patterns in language.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On average, there are about </a:t>
            </a:r>
            <a:r>
              <a:rPr lang="en-US" b="1" dirty="0">
                <a:solidFill>
                  <a:srgbClr val="0E0E0E"/>
                </a:solidFill>
                <a:effectLst/>
                <a:latin typeface=".SF NS"/>
              </a:rPr>
              <a:t>1.3 to 1.5 tokens per English word</a:t>
            </a:r>
            <a:r>
              <a:rPr lang="en-US" dirty="0">
                <a:solidFill>
                  <a:srgbClr val="0E0E0E"/>
                </a:solidFill>
                <a:effectLst/>
                <a:latin typeface=".SF NS"/>
              </a:rPr>
              <a:t> when processing natural language text with tokenizers like those used in GPT and BERT models. This is because tokenizers break text down into smaller units, or “tokens,” which can include entire words or parts of words depending on the language structure and vocabulary coverage. Words with common roots or prefixes (like “unbelievable” being split into “un,” “</a:t>
            </a:r>
            <a:r>
              <a:rPr lang="en-US" dirty="0" err="1">
                <a:solidFill>
                  <a:srgbClr val="0E0E0E"/>
                </a:solidFill>
                <a:effectLst/>
                <a:latin typeface=".SF NS"/>
              </a:rPr>
              <a:t>believ</a:t>
            </a:r>
            <a:r>
              <a:rPr lang="en-US" dirty="0">
                <a:solidFill>
                  <a:srgbClr val="0E0E0E"/>
                </a:solidFill>
                <a:effectLst/>
                <a:latin typeface=".SF NS"/>
              </a:rPr>
              <a:t>,” and “able”) may be split into multiple tokens. Short words or frequently occurring terms, such as “the” or “and,” generally map to a single token.</a:t>
            </a:r>
          </a:p>
          <a:p>
            <a:endParaRPr lang="en-US" dirty="0"/>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16</a:t>
            </a:fld>
            <a:endParaRPr lang="en-US"/>
          </a:p>
        </p:txBody>
      </p:sp>
    </p:spTree>
    <p:extLst>
      <p:ext uri="{BB962C8B-B14F-4D97-AF65-F5344CB8AC3E}">
        <p14:creationId xmlns:p14="http://schemas.microsoft.com/office/powerpoint/2010/main" val="1203397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E0E0E"/>
                </a:solidFill>
                <a:effectLst/>
                <a:latin typeface=".SF NS"/>
              </a:rPr>
              <a:t>How it Works</a:t>
            </a:r>
            <a:r>
              <a:rPr lang="en-US" dirty="0">
                <a:solidFill>
                  <a:srgbClr val="0E0E0E"/>
                </a:solidFill>
                <a:effectLst/>
                <a:latin typeface=".SF NS"/>
              </a:rPr>
              <a:t>: Text embeddings assign a vector to each token (or sometimes entire phrases/sentences). These vectors are positioned in a multi-dimensional space such that semantically similar tokens are closer together.</a:t>
            </a:r>
          </a:p>
          <a:p>
            <a:r>
              <a:rPr lang="en-US" dirty="0">
                <a:solidFill>
                  <a:srgbClr val="0E0E0E"/>
                </a:solidFill>
                <a:effectLst/>
                <a:latin typeface=".SF NS"/>
              </a:rPr>
              <a:t>• </a:t>
            </a:r>
            <a:r>
              <a:rPr lang="en-US" b="1" dirty="0">
                <a:solidFill>
                  <a:srgbClr val="0E0E0E"/>
                </a:solidFill>
                <a:effectLst/>
                <a:latin typeface=".SF NS"/>
              </a:rPr>
              <a:t>Output</a:t>
            </a:r>
            <a:r>
              <a:rPr lang="en-US" dirty="0">
                <a:solidFill>
                  <a:srgbClr val="0E0E0E"/>
                </a:solidFill>
                <a:effectLst/>
                <a:latin typeface=".SF NS"/>
              </a:rPr>
              <a:t>: A list of vectors (numerical arrays), one for each token or phrase. These vectors can be used directly in machine learning models.</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18</a:t>
            </a:fld>
            <a:endParaRPr lang="en-US"/>
          </a:p>
        </p:txBody>
      </p:sp>
    </p:spTree>
    <p:extLst>
      <p:ext uri="{BB962C8B-B14F-4D97-AF65-F5344CB8AC3E}">
        <p14:creationId xmlns:p14="http://schemas.microsoft.com/office/powerpoint/2010/main" val="2827205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a model trained, how do you use it? How do you interact with it? </a:t>
            </a:r>
          </a:p>
        </p:txBody>
      </p:sp>
      <p:sp>
        <p:nvSpPr>
          <p:cNvPr id="4" name="Slide Number Placeholder 3"/>
          <p:cNvSpPr>
            <a:spLocks noGrp="1"/>
          </p:cNvSpPr>
          <p:nvPr>
            <p:ph type="sldNum" sz="quarter" idx="5"/>
          </p:nvPr>
        </p:nvSpPr>
        <p:spPr/>
        <p:txBody>
          <a:bodyPr/>
          <a:lstStyle/>
          <a:p>
            <a:fld id="{E55DEEBF-2505-4DC8-86E0-258042D38081}" type="slidenum">
              <a:rPr lang="en-US" smtClean="0"/>
              <a:t>22</a:t>
            </a:fld>
            <a:endParaRPr lang="en-US"/>
          </a:p>
        </p:txBody>
      </p:sp>
    </p:spTree>
    <p:extLst>
      <p:ext uri="{BB962C8B-B14F-4D97-AF65-F5344CB8AC3E}">
        <p14:creationId xmlns:p14="http://schemas.microsoft.com/office/powerpoint/2010/main" val="884968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www.promptingguide.ai</a:t>
            </a:r>
            <a:r>
              <a:rPr lang="en-US" dirty="0"/>
              <a:t>/techniques/ape</a:t>
            </a:r>
          </a:p>
        </p:txBody>
      </p:sp>
      <p:sp>
        <p:nvSpPr>
          <p:cNvPr id="4" name="Slide Number Placeholder 3"/>
          <p:cNvSpPr>
            <a:spLocks noGrp="1"/>
          </p:cNvSpPr>
          <p:nvPr>
            <p:ph type="sldNum" sz="quarter" idx="5"/>
          </p:nvPr>
        </p:nvSpPr>
        <p:spPr/>
        <p:txBody>
          <a:bodyPr/>
          <a:lstStyle/>
          <a:p>
            <a:pPr>
              <a:defRPr/>
            </a:pPr>
            <a:fld id="{5F5CF8ED-B611-4BBE-9DBB-735E07978727}" type="slidenum">
              <a:rPr lang="en-US" smtClean="0"/>
              <a:pPr>
                <a:defRPr/>
              </a:pPr>
              <a:t>28</a:t>
            </a:fld>
            <a:endParaRPr lang="en-US" dirty="0"/>
          </a:p>
        </p:txBody>
      </p:sp>
    </p:spTree>
    <p:extLst>
      <p:ext uri="{BB962C8B-B14F-4D97-AF65-F5344CB8AC3E}">
        <p14:creationId xmlns:p14="http://schemas.microsoft.com/office/powerpoint/2010/main" val="2795640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DEE9C35B-7FCA-4820-96CF-7A07428D141B}" type="datetime1">
              <a:rPr lang="en-US" smtClean="0"/>
              <a:t>12/1/2025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961D6-EA4B-4BC1-9368-58B3B3DFB6E4}" type="datetime1">
              <a:rPr lang="en-US" smtClean="0"/>
              <a:t>12/1/2025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4E1ACD8E-F0B7-4458-9AAA-2644029419D2}" type="datetime1">
              <a:rPr lang="en-US" smtClean="0"/>
              <a:t>12/1/2025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23" name="Google Shape;23;p4"/>
          <p:cNvSpPr txBox="1">
            <a:spLocks noGrp="1"/>
          </p:cNvSpPr>
          <p:nvPr>
            <p:ph type="sldNum" idx="12"/>
          </p:nvPr>
        </p:nvSpPr>
        <p:spPr>
          <a:xfrm>
            <a:off x="11320333" y="6241345"/>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accent3"/>
                </a:solidFill>
                <a:latin typeface="Average"/>
                <a:ea typeface="Average"/>
                <a:cs typeface="Average"/>
                <a:sym typeface="Averag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79721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50174"/>
          </a:xfrm>
        </p:spPr>
        <p:txBody>
          <a:bodyPr/>
          <a:lstStyle/>
          <a:p>
            <a:r>
              <a:rPr lang="en-US" dirty="0"/>
              <a:t>Click to edit Master title style</a:t>
            </a:r>
          </a:p>
        </p:txBody>
      </p:sp>
      <p:sp>
        <p:nvSpPr>
          <p:cNvPr id="3" name="Content Placeholder 2"/>
          <p:cNvSpPr>
            <a:spLocks noGrp="1"/>
          </p:cNvSpPr>
          <p:nvPr>
            <p:ph idx="1"/>
          </p:nvPr>
        </p:nvSpPr>
        <p:spPr>
          <a:xfrm>
            <a:off x="581192" y="1451113"/>
            <a:ext cx="11029615" cy="45242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F48E4058-D781-4C6C-9684-F447CF6B3601}" type="datetime1">
              <a:rPr lang="en-US" smtClean="0"/>
              <a:t>12/1/2025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479871FE-B239-4808-9BEE-61F89448C14F}" type="datetime1">
              <a:rPr lang="en-US" smtClean="0"/>
              <a:t>12/1/2025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AAC05C-234E-4136-8C47-FF654E6B6864}" type="datetime1">
              <a:rPr lang="en-US" smtClean="0"/>
              <a:t>12/1/2025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48C090-6300-4200-964F-EFF219631C6A}" type="datetime1">
              <a:rPr lang="en-US" smtClean="0"/>
              <a:t>12/1/2025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BF502E-6B8C-467A-9787-57A79BACE203}" type="datetime1">
              <a:rPr lang="en-US" smtClean="0"/>
              <a:t>12/1/2025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71B64B-9CED-4E9E-BAE2-62F9B08AE730}" type="datetime1">
              <a:rPr lang="en-US" smtClean="0"/>
              <a:t>12/1/2025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A1915E85-D6A4-47BE-BA72-24FFAE6BFC33}" type="datetime1">
              <a:rPr lang="en-US" smtClean="0"/>
              <a:t>12/1/2025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5F91AE-E540-456F-BDA6-6972932B32A8}" type="datetime1">
              <a:rPr lang="en-US" smtClean="0"/>
              <a:t>12/1/2025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099F8ABD-A758-48A5-999C-085808217707}" type="datetime1">
              <a:rPr lang="en-US" smtClean="0"/>
              <a:t>12/1/2025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Picture 6">
            <a:extLst>
              <a:ext uri="{FF2B5EF4-FFF2-40B4-BE49-F238E27FC236}">
                <a16:creationId xmlns:a16="http://schemas.microsoft.com/office/drawing/2014/main" id="{6176680F-15D4-6415-D4A1-498D4EEE20AD}"/>
              </a:ext>
            </a:extLst>
          </p:cNvPr>
          <p:cNvPicPr>
            <a:picLocks noChangeAspect="1"/>
          </p:cNvPicPr>
          <p:nvPr userDrawn="1"/>
        </p:nvPicPr>
        <p:blipFill>
          <a:blip r:embed="rId14"/>
          <a:stretch>
            <a:fillRect/>
          </a:stretch>
        </p:blipFill>
        <p:spPr>
          <a:xfrm>
            <a:off x="10473306" y="5930473"/>
            <a:ext cx="1354843" cy="539148"/>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hix.ai/hub/chatgpt/gpt-4-parameters" TargetMode="External"/><Relationship Id="rId2" Type="http://schemas.openxmlformats.org/officeDocument/2006/relationships/hyperlink" Target="https://www.wired.com/story/cerebras-chip-cluster-neural-networks-ai/"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978AB3-A8F6-81A8-4EF3-BFC03D149089}"/>
              </a:ext>
            </a:extLst>
          </p:cNvPr>
          <p:cNvPicPr>
            <a:picLocks noChangeAspect="1"/>
          </p:cNvPicPr>
          <p:nvPr/>
        </p:nvPicPr>
        <p:blipFill>
          <a:blip r:embed="rId3"/>
          <a:stretch>
            <a:fillRect/>
          </a:stretch>
        </p:blipFill>
        <p:spPr>
          <a:xfrm>
            <a:off x="-1" y="0"/>
            <a:ext cx="12256071" cy="6858000"/>
          </a:xfrm>
          <a:prstGeom prst="rect">
            <a:avLst/>
          </a:prstGeom>
        </p:spPr>
      </p:pic>
      <p:sp>
        <p:nvSpPr>
          <p:cNvPr id="4" name="Slide Number Placeholder 3">
            <a:extLst>
              <a:ext uri="{FF2B5EF4-FFF2-40B4-BE49-F238E27FC236}">
                <a16:creationId xmlns:a16="http://schemas.microsoft.com/office/drawing/2014/main" id="{907975E9-14EB-AF22-F64B-A15C982232A4}"/>
              </a:ext>
            </a:extLst>
          </p:cNvPr>
          <p:cNvSpPr>
            <a:spLocks noGrp="1"/>
          </p:cNvSpPr>
          <p:nvPr>
            <p:ph type="sldNum" sz="quarter" idx="12"/>
          </p:nvPr>
        </p:nvSpPr>
        <p:spPr/>
        <p:txBody>
          <a:bodyPr vert="horz" lIns="91440" tIns="45720" rIns="91440" bIns="45720" rtlCol="0" anchor="ctr">
            <a:normAutofit/>
          </a:bodyPr>
          <a:lstStyle/>
          <a:p>
            <a:pPr defTabSz="457200">
              <a:spcAft>
                <a:spcPts val="600"/>
              </a:spcAft>
            </a:pPr>
            <a:fld id="{3A98EE3D-8CD1-4C3F-BD1C-C98C9596463C}" type="slidenum">
              <a:rPr lang="en-US">
                <a:solidFill>
                  <a:srgbClr val="FFFFFF"/>
                </a:solidFill>
              </a:rPr>
              <a:pPr defTabSz="457200">
                <a:spcAft>
                  <a:spcPts val="600"/>
                </a:spcAft>
              </a:pPr>
              <a:t>1</a:t>
            </a:fld>
            <a:endParaRPr lang="en-US">
              <a:solidFill>
                <a:srgbClr val="FFFFFF"/>
              </a:solidFill>
            </a:endParaRPr>
          </a:p>
        </p:txBody>
      </p:sp>
      <p:sp>
        <p:nvSpPr>
          <p:cNvPr id="7" name="Title 6">
            <a:extLst>
              <a:ext uri="{FF2B5EF4-FFF2-40B4-BE49-F238E27FC236}">
                <a16:creationId xmlns:a16="http://schemas.microsoft.com/office/drawing/2014/main" id="{1309CED2-079F-7A3C-2614-D8C94488F2E1}"/>
              </a:ext>
            </a:extLst>
          </p:cNvPr>
          <p:cNvSpPr>
            <a:spLocks noGrp="1"/>
          </p:cNvSpPr>
          <p:nvPr>
            <p:ph type="title"/>
          </p:nvPr>
        </p:nvSpPr>
        <p:spPr>
          <a:xfrm>
            <a:off x="3096178" y="1543792"/>
            <a:ext cx="6664661" cy="1540823"/>
          </a:xfrm>
          <a:solidFill>
            <a:schemeClr val="accent2">
              <a:lumMod val="75000"/>
              <a:alpha val="58262"/>
            </a:schemeClr>
          </a:solidFill>
        </p:spPr>
        <p:txBody>
          <a:bodyPr anchor="ctr">
            <a:normAutofit fontScale="90000"/>
          </a:bodyPr>
          <a:lstStyle/>
          <a:p>
            <a:pPr algn="ctr"/>
            <a:r>
              <a:rPr lang="en-US" sz="3200" dirty="0">
                <a:solidFill>
                  <a:schemeClr val="bg1"/>
                </a:solidFill>
              </a:rPr>
              <a:t>Generative Artificial Intelligence </a:t>
            </a:r>
            <a:br>
              <a:rPr lang="en-US" sz="3200" dirty="0">
                <a:solidFill>
                  <a:schemeClr val="bg1"/>
                </a:solidFill>
              </a:rPr>
            </a:br>
            <a:r>
              <a:rPr lang="en-US" sz="3200" dirty="0">
                <a:solidFill>
                  <a:schemeClr val="bg1"/>
                </a:solidFill>
              </a:rPr>
              <a:t>Part 1</a:t>
            </a:r>
          </a:p>
        </p:txBody>
      </p:sp>
      <p:sp>
        <p:nvSpPr>
          <p:cNvPr id="2" name="TextBox 1">
            <a:extLst>
              <a:ext uri="{FF2B5EF4-FFF2-40B4-BE49-F238E27FC236}">
                <a16:creationId xmlns:a16="http://schemas.microsoft.com/office/drawing/2014/main" id="{4FED2F4F-C985-10E2-8987-27C4929FB53E}"/>
              </a:ext>
            </a:extLst>
          </p:cNvPr>
          <p:cNvSpPr txBox="1"/>
          <p:nvPr/>
        </p:nvSpPr>
        <p:spPr>
          <a:xfrm>
            <a:off x="3096178" y="3640758"/>
            <a:ext cx="6652289" cy="523220"/>
          </a:xfrm>
          <a:prstGeom prst="rect">
            <a:avLst/>
          </a:prstGeom>
          <a:solidFill>
            <a:schemeClr val="accent2">
              <a:lumMod val="75000"/>
              <a:alpha val="70794"/>
            </a:schemeClr>
          </a:solidFill>
        </p:spPr>
        <p:txBody>
          <a:bodyPr wrap="square" rtlCol="0" anchor="ctr">
            <a:spAutoFit/>
          </a:bodyPr>
          <a:lstStyle/>
          <a:p>
            <a:pPr algn="ctr"/>
            <a:r>
              <a:rPr lang="en-US" sz="2800" dirty="0">
                <a:solidFill>
                  <a:schemeClr val="bg1"/>
                </a:solidFill>
              </a:rPr>
              <a:t>CS 180 Introduction to Data Science</a:t>
            </a:r>
          </a:p>
        </p:txBody>
      </p:sp>
    </p:spTree>
    <p:extLst>
      <p:ext uri="{BB962C8B-B14F-4D97-AF65-F5344CB8AC3E}">
        <p14:creationId xmlns:p14="http://schemas.microsoft.com/office/powerpoint/2010/main" val="3694491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20813-3EF9-CAD1-EE57-663A25C2476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8A798D-762C-F913-C2E4-B12E026ECD1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62F11C1-05DD-3227-607B-DE264F3C5823}"/>
              </a:ext>
            </a:extLst>
          </p:cNvPr>
          <p:cNvSpPr>
            <a:spLocks noGrp="1"/>
          </p:cNvSpPr>
          <p:nvPr>
            <p:ph type="sldNum" sz="quarter" idx="12"/>
          </p:nvPr>
        </p:nvSpPr>
        <p:spPr/>
        <p:txBody>
          <a:bodyPr/>
          <a:lstStyle/>
          <a:p>
            <a:fld id="{3A98EE3D-8CD1-4C3F-BD1C-C98C9596463C}" type="slidenum">
              <a:rPr lang="en-US" smtClean="0"/>
              <a:t>10</a:t>
            </a:fld>
            <a:endParaRPr lang="en-US" dirty="0"/>
          </a:p>
        </p:txBody>
      </p:sp>
      <p:pic>
        <p:nvPicPr>
          <p:cNvPr id="21506" name="Picture 2" descr="The Generative AI Market Map: A Work in Progress with Huge Potential">
            <a:extLst>
              <a:ext uri="{FF2B5EF4-FFF2-40B4-BE49-F238E27FC236}">
                <a16:creationId xmlns:a16="http://schemas.microsoft.com/office/drawing/2014/main" id="{C10DE0EC-28C3-20FD-B881-D4E3F97A2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0"/>
            <a:ext cx="11715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12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0F8F6-2157-2889-2FC8-2216119D8287}"/>
              </a:ext>
            </a:extLst>
          </p:cNvPr>
          <p:cNvSpPr>
            <a:spLocks noGrp="1"/>
          </p:cNvSpPr>
          <p:nvPr>
            <p:ph type="title"/>
          </p:nvPr>
        </p:nvSpPr>
        <p:spPr/>
        <p:txBody>
          <a:bodyPr/>
          <a:lstStyle/>
          <a:p>
            <a:r>
              <a:rPr lang="en-US" dirty="0"/>
              <a:t>Some common GenAI Products</a:t>
            </a:r>
          </a:p>
        </p:txBody>
      </p:sp>
      <p:graphicFrame>
        <p:nvGraphicFramePr>
          <p:cNvPr id="5" name="Content Placeholder 4">
            <a:extLst>
              <a:ext uri="{FF2B5EF4-FFF2-40B4-BE49-F238E27FC236}">
                <a16:creationId xmlns:a16="http://schemas.microsoft.com/office/drawing/2014/main" id="{B3207BD9-D8C1-2FBD-5AB6-DD9CABB7BAE4}"/>
              </a:ext>
            </a:extLst>
          </p:cNvPr>
          <p:cNvGraphicFramePr>
            <a:graphicFrameLocks noGrp="1"/>
          </p:cNvGraphicFramePr>
          <p:nvPr>
            <p:ph idx="1"/>
            <p:extLst>
              <p:ext uri="{D42A27DB-BD31-4B8C-83A1-F6EECF244321}">
                <p14:modId xmlns:p14="http://schemas.microsoft.com/office/powerpoint/2010/main" val="1188023738"/>
              </p:ext>
            </p:extLst>
          </p:nvPr>
        </p:nvGraphicFramePr>
        <p:xfrm>
          <a:off x="593067" y="1368457"/>
          <a:ext cx="11029616" cy="5212080"/>
        </p:xfrm>
        <a:graphic>
          <a:graphicData uri="http://schemas.openxmlformats.org/drawingml/2006/table">
            <a:tbl>
              <a:tblPr firstRow="1" bandRow="1">
                <a:tableStyleId>{5C22544A-7EE6-4342-B048-85BDC9FD1C3A}</a:tableStyleId>
              </a:tblPr>
              <a:tblGrid>
                <a:gridCol w="1452580">
                  <a:extLst>
                    <a:ext uri="{9D8B030D-6E8A-4147-A177-3AD203B41FA5}">
                      <a16:colId xmlns:a16="http://schemas.microsoft.com/office/drawing/2014/main" val="273046844"/>
                    </a:ext>
                  </a:extLst>
                </a:gridCol>
                <a:gridCol w="2545102">
                  <a:extLst>
                    <a:ext uri="{9D8B030D-6E8A-4147-A177-3AD203B41FA5}">
                      <a16:colId xmlns:a16="http://schemas.microsoft.com/office/drawing/2014/main" val="2946869650"/>
                    </a:ext>
                  </a:extLst>
                </a:gridCol>
                <a:gridCol w="4274529">
                  <a:extLst>
                    <a:ext uri="{9D8B030D-6E8A-4147-A177-3AD203B41FA5}">
                      <a16:colId xmlns:a16="http://schemas.microsoft.com/office/drawing/2014/main" val="1936977671"/>
                    </a:ext>
                  </a:extLst>
                </a:gridCol>
                <a:gridCol w="2757405">
                  <a:extLst>
                    <a:ext uri="{9D8B030D-6E8A-4147-A177-3AD203B41FA5}">
                      <a16:colId xmlns:a16="http://schemas.microsoft.com/office/drawing/2014/main" val="1414745927"/>
                    </a:ext>
                  </a:extLst>
                </a:gridCol>
              </a:tblGrid>
              <a:tr h="354664">
                <a:tc>
                  <a:txBody>
                    <a:bodyPr/>
                    <a:lstStyle/>
                    <a:p>
                      <a:pPr>
                        <a:buNone/>
                      </a:pPr>
                      <a:r>
                        <a:rPr lang="en-US" b="1" dirty="0"/>
                        <a:t>Product</a:t>
                      </a:r>
                      <a:endParaRPr lang="en-US" dirty="0"/>
                    </a:p>
                  </a:txBody>
                  <a:tcPr anchor="ctr"/>
                </a:tc>
                <a:tc>
                  <a:txBody>
                    <a:bodyPr/>
                    <a:lstStyle/>
                    <a:p>
                      <a:pPr>
                        <a:buNone/>
                      </a:pPr>
                      <a:r>
                        <a:rPr lang="en-US" b="1"/>
                        <a:t>Category</a:t>
                      </a:r>
                      <a:endParaRPr lang="en-US"/>
                    </a:p>
                  </a:txBody>
                  <a:tcPr anchor="ctr"/>
                </a:tc>
                <a:tc>
                  <a:txBody>
                    <a:bodyPr/>
                    <a:lstStyle/>
                    <a:p>
                      <a:pPr>
                        <a:buNone/>
                      </a:pPr>
                      <a:r>
                        <a:rPr lang="en-US" b="1"/>
                        <a:t>Description</a:t>
                      </a:r>
                      <a:endParaRPr lang="en-US"/>
                    </a:p>
                  </a:txBody>
                  <a:tcPr anchor="ctr"/>
                </a:tc>
                <a:tc>
                  <a:txBody>
                    <a:bodyPr/>
                    <a:lstStyle/>
                    <a:p>
                      <a:pPr>
                        <a:buNone/>
                      </a:pPr>
                      <a:r>
                        <a:rPr lang="en-US" b="1"/>
                        <a:t>Use Cases</a:t>
                      </a:r>
                      <a:endParaRPr lang="en-US"/>
                    </a:p>
                  </a:txBody>
                  <a:tcPr anchor="ctr"/>
                </a:tc>
                <a:extLst>
                  <a:ext uri="{0D108BD9-81ED-4DB2-BD59-A6C34878D82A}">
                    <a16:rowId xmlns:a16="http://schemas.microsoft.com/office/drawing/2014/main" val="2224788810"/>
                  </a:ext>
                </a:extLst>
              </a:tr>
              <a:tr h="797995">
                <a:tc>
                  <a:txBody>
                    <a:bodyPr/>
                    <a:lstStyle/>
                    <a:p>
                      <a:pPr>
                        <a:buNone/>
                      </a:pPr>
                      <a:r>
                        <a:rPr lang="en-US" b="1" dirty="0"/>
                        <a:t>ChatGPT (OpenAI)</a:t>
                      </a:r>
                    </a:p>
                  </a:txBody>
                  <a:tcPr anchor="ctr"/>
                </a:tc>
                <a:tc>
                  <a:txBody>
                    <a:bodyPr/>
                    <a:lstStyle/>
                    <a:p>
                      <a:pPr>
                        <a:buNone/>
                      </a:pPr>
                      <a:r>
                        <a:rPr lang="en-US" sz="1800" dirty="0"/>
                        <a:t>Conversational AI / Assistant</a:t>
                      </a:r>
                    </a:p>
                  </a:txBody>
                  <a:tcPr anchor="ctr"/>
                </a:tc>
                <a:tc>
                  <a:txBody>
                    <a:bodyPr/>
                    <a:lstStyle/>
                    <a:p>
                      <a:pPr>
                        <a:buNone/>
                      </a:pPr>
                      <a:r>
                        <a:rPr lang="en-US" sz="1600" dirty="0"/>
                        <a:t>A large-language-model-powered chatbot accessible via web/mobile used by tens of millions of adults.  </a:t>
                      </a:r>
                    </a:p>
                  </a:txBody>
                  <a:tcPr anchor="ctr"/>
                </a:tc>
                <a:tc>
                  <a:txBody>
                    <a:bodyPr/>
                    <a:lstStyle/>
                    <a:p>
                      <a:pPr>
                        <a:buNone/>
                      </a:pPr>
                      <a:r>
                        <a:rPr lang="en-US" sz="1600" dirty="0"/>
                        <a:t>Asking questions, drafting writing (emails, essays), brainstorming ideas</a:t>
                      </a:r>
                    </a:p>
                  </a:txBody>
                  <a:tcPr anchor="ctr"/>
                </a:tc>
                <a:extLst>
                  <a:ext uri="{0D108BD9-81ED-4DB2-BD59-A6C34878D82A}">
                    <a16:rowId xmlns:a16="http://schemas.microsoft.com/office/drawing/2014/main" val="3010496092"/>
                  </a:ext>
                </a:extLst>
              </a:tr>
              <a:tr h="797995">
                <a:tc>
                  <a:txBody>
                    <a:bodyPr/>
                    <a:lstStyle/>
                    <a:p>
                      <a:pPr>
                        <a:buNone/>
                      </a:pPr>
                      <a:r>
                        <a:rPr lang="en-US" b="1" dirty="0"/>
                        <a:t>Gemini (Google)</a:t>
                      </a:r>
                    </a:p>
                  </a:txBody>
                  <a:tcPr anchor="ctr"/>
                </a:tc>
                <a:tc>
                  <a:txBody>
                    <a:bodyPr/>
                    <a:lstStyle/>
                    <a:p>
                      <a:pPr>
                        <a:buNone/>
                      </a:pPr>
                      <a:r>
                        <a:rPr lang="en-US" sz="1800" dirty="0"/>
                        <a:t>Multimodal AI assistant / model</a:t>
                      </a:r>
                    </a:p>
                  </a:txBody>
                  <a:tcPr anchor="ctr"/>
                </a:tc>
                <a:tc>
                  <a:txBody>
                    <a:bodyPr/>
                    <a:lstStyle/>
                    <a:p>
                      <a:pPr>
                        <a:buNone/>
                      </a:pPr>
                      <a:r>
                        <a:rPr lang="en-US" sz="1600" dirty="0"/>
                        <a:t>Google’s flagship multimodal AI (text, image, audio) with enhanced reasoning and coding in its 3.0 versions released in 2025.  </a:t>
                      </a:r>
                    </a:p>
                  </a:txBody>
                  <a:tcPr anchor="ctr"/>
                </a:tc>
                <a:tc>
                  <a:txBody>
                    <a:bodyPr/>
                    <a:lstStyle/>
                    <a:p>
                      <a:pPr>
                        <a:buNone/>
                      </a:pPr>
                      <a:r>
                        <a:rPr lang="en-US" sz="1600" dirty="0"/>
                        <a:t>Complex queries, image + text prompts, coding help, creative generation, </a:t>
                      </a:r>
                    </a:p>
                  </a:txBody>
                  <a:tcPr anchor="ctr"/>
                </a:tc>
                <a:extLst>
                  <a:ext uri="{0D108BD9-81ED-4DB2-BD59-A6C34878D82A}">
                    <a16:rowId xmlns:a16="http://schemas.microsoft.com/office/drawing/2014/main" val="3103830691"/>
                  </a:ext>
                </a:extLst>
              </a:tr>
              <a:tr h="797995">
                <a:tc>
                  <a:txBody>
                    <a:bodyPr/>
                    <a:lstStyle/>
                    <a:p>
                      <a:pPr>
                        <a:buNone/>
                      </a:pPr>
                      <a:r>
                        <a:rPr lang="en-US" b="1" dirty="0"/>
                        <a:t>Midjourney</a:t>
                      </a:r>
                    </a:p>
                  </a:txBody>
                  <a:tcPr anchor="ctr"/>
                </a:tc>
                <a:tc>
                  <a:txBody>
                    <a:bodyPr/>
                    <a:lstStyle/>
                    <a:p>
                      <a:pPr>
                        <a:buNone/>
                      </a:pPr>
                      <a:r>
                        <a:rPr lang="en-US" sz="1800" dirty="0"/>
                        <a:t>Text-to-image generation / Creative visuals</a:t>
                      </a:r>
                    </a:p>
                  </a:txBody>
                  <a:tcPr anchor="ctr"/>
                </a:tc>
                <a:tc>
                  <a:txBody>
                    <a:bodyPr/>
                    <a:lstStyle/>
                    <a:p>
                      <a:pPr>
                        <a:buNone/>
                      </a:pPr>
                      <a:r>
                        <a:rPr lang="en-US" sz="1600" dirty="0"/>
                        <a:t>A popular AI image-generation tool that converts text prompts into high-quality, stylized visuals. Maintains strong usage among creators in 2025.  </a:t>
                      </a:r>
                    </a:p>
                  </a:txBody>
                  <a:tcPr anchor="ctr"/>
                </a:tc>
                <a:tc>
                  <a:txBody>
                    <a:bodyPr/>
                    <a:lstStyle/>
                    <a:p>
                      <a:pPr>
                        <a:buNone/>
                      </a:pPr>
                      <a:r>
                        <a:rPr lang="en-US" sz="1600"/>
                        <a:t>Creating illustrations, concept art, social-media visuals, mood boards, product mock-ups.</a:t>
                      </a:r>
                    </a:p>
                  </a:txBody>
                  <a:tcPr anchor="ctr"/>
                </a:tc>
                <a:extLst>
                  <a:ext uri="{0D108BD9-81ED-4DB2-BD59-A6C34878D82A}">
                    <a16:rowId xmlns:a16="http://schemas.microsoft.com/office/drawing/2014/main" val="1970868622"/>
                  </a:ext>
                </a:extLst>
              </a:tr>
              <a:tr h="797995">
                <a:tc>
                  <a:txBody>
                    <a:bodyPr/>
                    <a:lstStyle/>
                    <a:p>
                      <a:pPr>
                        <a:buNone/>
                      </a:pPr>
                      <a:r>
                        <a:rPr lang="en-US" b="1" dirty="0"/>
                        <a:t>Suno AI</a:t>
                      </a:r>
                    </a:p>
                  </a:txBody>
                  <a:tcPr anchor="ctr"/>
                </a:tc>
                <a:tc>
                  <a:txBody>
                    <a:bodyPr/>
                    <a:lstStyle/>
                    <a:p>
                      <a:pPr>
                        <a:buNone/>
                      </a:pPr>
                      <a:r>
                        <a:rPr lang="en-US" sz="1800" dirty="0"/>
                        <a:t>Music Generation</a:t>
                      </a:r>
                    </a:p>
                  </a:txBody>
                  <a:tcPr anchor="ctr"/>
                </a:tc>
                <a:tc>
                  <a:txBody>
                    <a:bodyPr/>
                    <a:lstStyle/>
                    <a:p>
                      <a:pPr>
                        <a:buNone/>
                      </a:pPr>
                      <a:r>
                        <a:rPr lang="en-US" sz="1600" dirty="0"/>
                        <a:t>Creates full songs (lyrics, vocals, melody) from text prompts.</a:t>
                      </a:r>
                    </a:p>
                  </a:txBody>
                  <a:tcPr anchor="ctr"/>
                </a:tc>
                <a:tc>
                  <a:txBody>
                    <a:bodyPr/>
                    <a:lstStyle/>
                    <a:p>
                      <a:pPr>
                        <a:buNone/>
                      </a:pPr>
                      <a:r>
                        <a:rPr lang="en-US" sz="1600" dirty="0"/>
                        <a:t>Music creation, jingles, personal projects, entertainment.</a:t>
                      </a:r>
                    </a:p>
                  </a:txBody>
                  <a:tcPr anchor="ctr"/>
                </a:tc>
                <a:extLst>
                  <a:ext uri="{0D108BD9-81ED-4DB2-BD59-A6C34878D82A}">
                    <a16:rowId xmlns:a16="http://schemas.microsoft.com/office/drawing/2014/main" val="173280207"/>
                  </a:ext>
                </a:extLst>
              </a:tr>
              <a:tr h="1034438">
                <a:tc>
                  <a:txBody>
                    <a:bodyPr/>
                    <a:lstStyle/>
                    <a:p>
                      <a:pPr>
                        <a:buNone/>
                      </a:pPr>
                      <a:r>
                        <a:rPr lang="en-US" b="1" dirty="0" err="1"/>
                        <a:t>NotebookLM</a:t>
                      </a:r>
                      <a:r>
                        <a:rPr lang="en-US" b="1" dirty="0"/>
                        <a:t> (Google)</a:t>
                      </a:r>
                    </a:p>
                  </a:txBody>
                  <a:tcPr anchor="ctr"/>
                </a:tc>
                <a:tc>
                  <a:txBody>
                    <a:bodyPr/>
                    <a:lstStyle/>
                    <a:p>
                      <a:pPr>
                        <a:buNone/>
                      </a:pPr>
                      <a:r>
                        <a:rPr lang="en-US" sz="1800" dirty="0"/>
                        <a:t>Research / Knowledge-assistant</a:t>
                      </a:r>
                    </a:p>
                  </a:txBody>
                  <a:tcPr anchor="ctr"/>
                </a:tc>
                <a:tc>
                  <a:txBody>
                    <a:bodyPr/>
                    <a:lstStyle/>
                    <a:p>
                      <a:pPr>
                        <a:buNone/>
                      </a:pPr>
                      <a:r>
                        <a:rPr lang="en-US" sz="1600" dirty="0"/>
                        <a:t>An AI tool aimed at helping with knowledge work: importing PDFs/websites/videos, generating summaries, mind-maps, audio overviews. </a:t>
                      </a:r>
                    </a:p>
                  </a:txBody>
                  <a:tcPr anchor="ctr"/>
                </a:tc>
                <a:tc>
                  <a:txBody>
                    <a:bodyPr/>
                    <a:lstStyle/>
                    <a:p>
                      <a:pPr>
                        <a:buNone/>
                      </a:pPr>
                      <a:r>
                        <a:rPr lang="en-US" sz="1600" dirty="0"/>
                        <a:t>Academic research, studying, briefing documents, summarizing large content corpora, knowledge synthesis.</a:t>
                      </a:r>
                    </a:p>
                  </a:txBody>
                  <a:tcPr anchor="ctr"/>
                </a:tc>
                <a:extLst>
                  <a:ext uri="{0D108BD9-81ED-4DB2-BD59-A6C34878D82A}">
                    <a16:rowId xmlns:a16="http://schemas.microsoft.com/office/drawing/2014/main" val="3674134613"/>
                  </a:ext>
                </a:extLst>
              </a:tr>
            </a:tbl>
          </a:graphicData>
        </a:graphic>
      </p:graphicFrame>
      <p:sp>
        <p:nvSpPr>
          <p:cNvPr id="4" name="Slide Number Placeholder 3">
            <a:extLst>
              <a:ext uri="{FF2B5EF4-FFF2-40B4-BE49-F238E27FC236}">
                <a16:creationId xmlns:a16="http://schemas.microsoft.com/office/drawing/2014/main" id="{8EAA26DF-201B-A5C8-2BC7-E3718037E387}"/>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851533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DAF0E-62AE-AA5A-DFCD-DB4A058BC3FC}"/>
              </a:ext>
            </a:extLst>
          </p:cNvPr>
          <p:cNvSpPr>
            <a:spLocks noGrp="1"/>
          </p:cNvSpPr>
          <p:nvPr>
            <p:ph type="title"/>
          </p:nvPr>
        </p:nvSpPr>
        <p:spPr/>
        <p:txBody>
          <a:bodyPr/>
          <a:lstStyle/>
          <a:p>
            <a:r>
              <a:rPr lang="en-US" dirty="0"/>
              <a:t>Generative Pre-Trained Transformer (GPT)</a:t>
            </a:r>
          </a:p>
        </p:txBody>
      </p:sp>
      <p:sp>
        <p:nvSpPr>
          <p:cNvPr id="3" name="Content Placeholder 2">
            <a:extLst>
              <a:ext uri="{FF2B5EF4-FFF2-40B4-BE49-F238E27FC236}">
                <a16:creationId xmlns:a16="http://schemas.microsoft.com/office/drawing/2014/main" id="{36DC57D4-38A3-75E0-4D3F-EA5E5FAA4DD6}"/>
              </a:ext>
            </a:extLst>
          </p:cNvPr>
          <p:cNvSpPr>
            <a:spLocks noGrp="1"/>
          </p:cNvSpPr>
          <p:nvPr>
            <p:ph idx="1"/>
          </p:nvPr>
        </p:nvSpPr>
        <p:spPr>
          <a:xfrm>
            <a:off x="581193" y="1451113"/>
            <a:ext cx="6704510" cy="4972801"/>
          </a:xfrm>
        </p:spPr>
        <p:txBody>
          <a:bodyPr>
            <a:normAutofit/>
          </a:bodyPr>
          <a:lstStyle/>
          <a:p>
            <a:pPr marL="342900" indent="-342900">
              <a:buFont typeface="+mj-lt"/>
              <a:buAutoNum type="arabicPeriod"/>
            </a:pPr>
            <a:r>
              <a:rPr lang="en-US" b="1" dirty="0"/>
              <a:t>Generative</a:t>
            </a:r>
            <a:r>
              <a:rPr lang="en-US" dirty="0"/>
              <a:t>: Model can generate new data—in this case, human-like text. Given an input (like a question or prompt), GPT predicts and generates a sequence of words to respond.</a:t>
            </a:r>
          </a:p>
          <a:p>
            <a:pPr>
              <a:buFont typeface="+mj-lt"/>
              <a:buAutoNum type="arabicPeriod"/>
            </a:pPr>
            <a:r>
              <a:rPr lang="en-US" b="1" dirty="0"/>
              <a:t>Pre-trained</a:t>
            </a:r>
            <a:r>
              <a:rPr lang="en-US" dirty="0"/>
              <a:t>: Before it's fine-tuned for specific tasks, GPT undergoes a large-scale "pre-training" phase on massive amounts of text data. During this phase, it learns grammar, facts about the world, and common patterns of human language by predicting the next word in millions of text sequences. </a:t>
            </a:r>
          </a:p>
          <a:p>
            <a:pPr>
              <a:buFont typeface="+mj-lt"/>
              <a:buAutoNum type="arabicPeriod"/>
            </a:pPr>
            <a:r>
              <a:rPr lang="en-US" b="1" dirty="0"/>
              <a:t>Transformer</a:t>
            </a:r>
            <a:r>
              <a:rPr lang="en-US" dirty="0"/>
              <a:t>: The "transformer" is the underlying architecture of GPT, which was introduced by researchers at Google in 2017. Transformers excel at handling sequential data and understanding context over long text. They use a mechanism called "attention" to weigh the importance of different words in a sequence, enabling the model to capture relationships between words, phrases, and sentences.</a:t>
            </a:r>
          </a:p>
          <a:p>
            <a:endParaRPr lang="en-US" dirty="0"/>
          </a:p>
        </p:txBody>
      </p:sp>
      <p:sp>
        <p:nvSpPr>
          <p:cNvPr id="4" name="Slide Number Placeholder 3">
            <a:extLst>
              <a:ext uri="{FF2B5EF4-FFF2-40B4-BE49-F238E27FC236}">
                <a16:creationId xmlns:a16="http://schemas.microsoft.com/office/drawing/2014/main" id="{BE9F2B16-F4D6-EFA8-10A2-444F98F43762}"/>
              </a:ext>
            </a:extLst>
          </p:cNvPr>
          <p:cNvSpPr>
            <a:spLocks noGrp="1"/>
          </p:cNvSpPr>
          <p:nvPr>
            <p:ph type="sldNum" sz="quarter" idx="12"/>
          </p:nvPr>
        </p:nvSpPr>
        <p:spPr/>
        <p:txBody>
          <a:bodyPr/>
          <a:lstStyle/>
          <a:p>
            <a:fld id="{3A98EE3D-8CD1-4C3F-BD1C-C98C9596463C}" type="slidenum">
              <a:rPr lang="en-US" smtClean="0"/>
              <a:t>12</a:t>
            </a:fld>
            <a:endParaRPr lang="en-US" dirty="0"/>
          </a:p>
        </p:txBody>
      </p:sp>
      <p:pic>
        <p:nvPicPr>
          <p:cNvPr id="8194" name="Picture 2" descr="ChatGPT hit 1 million users in 5 days: Here's how long it took others to  reach that milestone">
            <a:extLst>
              <a:ext uri="{FF2B5EF4-FFF2-40B4-BE49-F238E27FC236}">
                <a16:creationId xmlns:a16="http://schemas.microsoft.com/office/drawing/2014/main" id="{5A4E5111-8219-6D44-E8FF-12550B7F2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9565" y="1553496"/>
            <a:ext cx="4081242" cy="4081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105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84E74-4008-5202-DF7B-4DC412AE1A9E}"/>
              </a:ext>
            </a:extLst>
          </p:cNvPr>
          <p:cNvSpPr>
            <a:spLocks noGrp="1"/>
          </p:cNvSpPr>
          <p:nvPr>
            <p:ph type="title"/>
          </p:nvPr>
        </p:nvSpPr>
        <p:spPr/>
        <p:txBody>
          <a:bodyPr/>
          <a:lstStyle/>
          <a:p>
            <a:r>
              <a:rPr lang="en-US" dirty="0"/>
              <a:t>ChatGPT Statistics</a:t>
            </a:r>
          </a:p>
        </p:txBody>
      </p:sp>
      <p:sp>
        <p:nvSpPr>
          <p:cNvPr id="4" name="Slide Number Placeholder 3">
            <a:extLst>
              <a:ext uri="{FF2B5EF4-FFF2-40B4-BE49-F238E27FC236}">
                <a16:creationId xmlns:a16="http://schemas.microsoft.com/office/drawing/2014/main" id="{90135192-95AD-BDD1-BFB6-5A460D242CF3}"/>
              </a:ext>
            </a:extLst>
          </p:cNvPr>
          <p:cNvSpPr>
            <a:spLocks noGrp="1"/>
          </p:cNvSpPr>
          <p:nvPr>
            <p:ph type="sldNum" sz="quarter" idx="12"/>
          </p:nvPr>
        </p:nvSpPr>
        <p:spPr/>
        <p:txBody>
          <a:bodyPr/>
          <a:lstStyle/>
          <a:p>
            <a:fld id="{3A98EE3D-8CD1-4C3F-BD1C-C98C9596463C}" type="slidenum">
              <a:rPr lang="en-US" smtClean="0"/>
              <a:t>13</a:t>
            </a:fld>
            <a:endParaRPr lang="en-US" dirty="0"/>
          </a:p>
        </p:txBody>
      </p:sp>
      <p:sp>
        <p:nvSpPr>
          <p:cNvPr id="5" name="Content Placeholder 4">
            <a:extLst>
              <a:ext uri="{FF2B5EF4-FFF2-40B4-BE49-F238E27FC236}">
                <a16:creationId xmlns:a16="http://schemas.microsoft.com/office/drawing/2014/main" id="{AB2F5C4A-8CAD-8898-BCE4-597B40409760}"/>
              </a:ext>
            </a:extLst>
          </p:cNvPr>
          <p:cNvSpPr>
            <a:spLocks noGrp="1"/>
          </p:cNvSpPr>
          <p:nvPr>
            <p:ph idx="1"/>
          </p:nvPr>
        </p:nvSpPr>
        <p:spPr>
          <a:xfrm>
            <a:off x="581192" y="1519936"/>
            <a:ext cx="5259169" cy="4153275"/>
          </a:xfrm>
        </p:spPr>
        <p:txBody>
          <a:bodyPr anchor="t">
            <a:normAutofit/>
          </a:bodyPr>
          <a:lstStyle/>
          <a:p>
            <a:pPr algn="l">
              <a:buFont typeface="Wingdings" pitchFamily="2" charset="2"/>
              <a:buChar char="§"/>
            </a:pPr>
            <a:r>
              <a:rPr lang="en-US" b="0" i="0" dirty="0">
                <a:solidFill>
                  <a:srgbClr val="1A1C22"/>
                </a:solidFill>
                <a:effectLst/>
                <a:latin typeface="DM Sans" pitchFamily="2" charset="77"/>
              </a:rPr>
              <a:t>The tool set a </a:t>
            </a:r>
            <a:r>
              <a:rPr lang="en-US" b="1" i="0" dirty="0">
                <a:solidFill>
                  <a:srgbClr val="1A1C22"/>
                </a:solidFill>
                <a:effectLst/>
                <a:latin typeface="DM Sans" pitchFamily="2" charset="77"/>
              </a:rPr>
              <a:t>record</a:t>
            </a:r>
            <a:r>
              <a:rPr lang="en-US" b="0" i="0" dirty="0">
                <a:solidFill>
                  <a:srgbClr val="1A1C22"/>
                </a:solidFill>
                <a:effectLst/>
                <a:latin typeface="DM Sans" pitchFamily="2" charset="77"/>
              </a:rPr>
              <a:t> for having the </a:t>
            </a:r>
            <a:r>
              <a:rPr lang="en-US" b="1" i="0" dirty="0">
                <a:solidFill>
                  <a:srgbClr val="1A1C22"/>
                </a:solidFill>
                <a:effectLst/>
                <a:latin typeface="DM Sans" pitchFamily="2" charset="77"/>
              </a:rPr>
              <a:t>fastest-growing user base</a:t>
            </a:r>
            <a:r>
              <a:rPr lang="en-US" b="0" i="0" dirty="0">
                <a:solidFill>
                  <a:srgbClr val="1A1C22"/>
                </a:solidFill>
                <a:effectLst/>
                <a:latin typeface="DM Sans" pitchFamily="2" charset="77"/>
              </a:rPr>
              <a:t> in history for a consumer application, gaining </a:t>
            </a:r>
            <a:r>
              <a:rPr lang="en-US" b="1" i="0" dirty="0">
                <a:solidFill>
                  <a:srgbClr val="1A1C22"/>
                </a:solidFill>
                <a:effectLst/>
                <a:latin typeface="DM Sans" pitchFamily="2" charset="77"/>
              </a:rPr>
              <a:t>1 million users</a:t>
            </a:r>
            <a:r>
              <a:rPr lang="en-US" b="0" i="0" dirty="0">
                <a:solidFill>
                  <a:srgbClr val="1A1C22"/>
                </a:solidFill>
                <a:effectLst/>
                <a:latin typeface="DM Sans" pitchFamily="2" charset="77"/>
              </a:rPr>
              <a:t> in just </a:t>
            </a:r>
            <a:r>
              <a:rPr lang="en-US" b="1" i="0" dirty="0">
                <a:solidFill>
                  <a:srgbClr val="1A1C22"/>
                </a:solidFill>
                <a:effectLst/>
                <a:latin typeface="DM Sans" pitchFamily="2" charset="77"/>
              </a:rPr>
              <a:t>5 days</a:t>
            </a:r>
            <a:r>
              <a:rPr lang="en-US" b="0" i="0" dirty="0">
                <a:solidFill>
                  <a:srgbClr val="1A1C22"/>
                </a:solidFill>
                <a:effectLst/>
                <a:latin typeface="DM Sans" pitchFamily="2" charset="77"/>
              </a:rPr>
              <a:t>.</a:t>
            </a:r>
          </a:p>
          <a:p>
            <a:pPr algn="l">
              <a:buFont typeface="Wingdings" pitchFamily="2" charset="2"/>
              <a:buChar char="§"/>
            </a:pPr>
            <a:r>
              <a:rPr lang="en-US" b="0" i="0" dirty="0">
                <a:solidFill>
                  <a:srgbClr val="1A1C22"/>
                </a:solidFill>
                <a:effectLst/>
                <a:latin typeface="DM Sans" pitchFamily="2" charset="77"/>
              </a:rPr>
              <a:t>The ChatGPT website received an estimated </a:t>
            </a:r>
            <a:r>
              <a:rPr lang="en-US" b="1" i="0" dirty="0">
                <a:solidFill>
                  <a:srgbClr val="1A1C22"/>
                </a:solidFill>
                <a:effectLst/>
                <a:latin typeface="DM Sans" pitchFamily="2" charset="77"/>
              </a:rPr>
              <a:t>1.8 billion</a:t>
            </a:r>
            <a:r>
              <a:rPr lang="en-US" b="0" i="0" dirty="0">
                <a:solidFill>
                  <a:srgbClr val="1A1C22"/>
                </a:solidFill>
                <a:effectLst/>
                <a:latin typeface="DM Sans" pitchFamily="2" charset="77"/>
              </a:rPr>
              <a:t> website visitors in April 2024 (an increase of around 200 million from 1.6 billion in February 2024) with an estimated </a:t>
            </a:r>
            <a:r>
              <a:rPr lang="en-US" b="1" i="0" dirty="0">
                <a:solidFill>
                  <a:srgbClr val="1A1C22"/>
                </a:solidFill>
                <a:effectLst/>
                <a:latin typeface="DM Sans" pitchFamily="2" charset="77"/>
              </a:rPr>
              <a:t>100 million</a:t>
            </a:r>
            <a:r>
              <a:rPr lang="en-US" b="0" i="0" dirty="0">
                <a:solidFill>
                  <a:srgbClr val="1A1C22"/>
                </a:solidFill>
                <a:effectLst/>
                <a:latin typeface="DM Sans" pitchFamily="2" charset="77"/>
              </a:rPr>
              <a:t> active users.</a:t>
            </a:r>
          </a:p>
          <a:p>
            <a:pPr algn="l">
              <a:buFont typeface="Wingdings" pitchFamily="2" charset="2"/>
              <a:buChar char="§"/>
            </a:pPr>
            <a:r>
              <a:rPr lang="en-US" b="0" i="0" dirty="0">
                <a:solidFill>
                  <a:srgbClr val="1A1C22"/>
                </a:solidFill>
                <a:effectLst/>
                <a:latin typeface="DM Sans" pitchFamily="2" charset="77"/>
              </a:rPr>
              <a:t>In </a:t>
            </a:r>
            <a:r>
              <a:rPr lang="en-US" b="1" i="0" dirty="0">
                <a:solidFill>
                  <a:srgbClr val="1A1C22"/>
                </a:solidFill>
                <a:effectLst/>
                <a:latin typeface="DM Sans" pitchFamily="2" charset="77"/>
              </a:rPr>
              <a:t>May 2024</a:t>
            </a:r>
            <a:r>
              <a:rPr lang="en-US" b="0" i="0" dirty="0">
                <a:solidFill>
                  <a:srgbClr val="1A1C22"/>
                </a:solidFill>
                <a:effectLst/>
                <a:latin typeface="DM Sans" pitchFamily="2" charset="77"/>
              </a:rPr>
              <a:t>, OpenAI </a:t>
            </a:r>
            <a:r>
              <a:rPr lang="en-US" b="1" i="0" dirty="0">
                <a:solidFill>
                  <a:srgbClr val="1A1C22"/>
                </a:solidFill>
                <a:effectLst/>
                <a:latin typeface="DM Sans" pitchFamily="2" charset="77"/>
              </a:rPr>
              <a:t>announced ChatGPT-4o</a:t>
            </a:r>
            <a:r>
              <a:rPr lang="en-US" b="0" i="0" dirty="0">
                <a:solidFill>
                  <a:srgbClr val="1A1C22"/>
                </a:solidFill>
                <a:effectLst/>
                <a:latin typeface="DM Sans" pitchFamily="2" charset="77"/>
              </a:rPr>
              <a:t> which can accept and generate combinations of </a:t>
            </a:r>
            <a:r>
              <a:rPr lang="en-US" b="1" i="0" dirty="0">
                <a:solidFill>
                  <a:srgbClr val="1A1C22"/>
                </a:solidFill>
                <a:effectLst/>
                <a:latin typeface="DM Sans" pitchFamily="2" charset="77"/>
              </a:rPr>
              <a:t>text, images, audio, and videos</a:t>
            </a:r>
            <a:r>
              <a:rPr lang="en-US" b="0" i="0" dirty="0">
                <a:solidFill>
                  <a:srgbClr val="1A1C22"/>
                </a:solidFill>
                <a:effectLst/>
                <a:latin typeface="DM Sans" pitchFamily="2" charset="77"/>
              </a:rPr>
              <a:t>.</a:t>
            </a:r>
          </a:p>
        </p:txBody>
      </p:sp>
      <p:sp>
        <p:nvSpPr>
          <p:cNvPr id="6" name="Content Placeholder 4">
            <a:extLst>
              <a:ext uri="{FF2B5EF4-FFF2-40B4-BE49-F238E27FC236}">
                <a16:creationId xmlns:a16="http://schemas.microsoft.com/office/drawing/2014/main" id="{E7E33D80-8FAE-5901-1ABF-8552E55C3A12}"/>
              </a:ext>
            </a:extLst>
          </p:cNvPr>
          <p:cNvSpPr txBox="1">
            <a:spLocks/>
          </p:cNvSpPr>
          <p:nvPr/>
        </p:nvSpPr>
        <p:spPr>
          <a:xfrm>
            <a:off x="5934857" y="1519936"/>
            <a:ext cx="5421401" cy="4524237"/>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0" i="0" dirty="0">
                <a:solidFill>
                  <a:srgbClr val="1A1C22"/>
                </a:solidFill>
                <a:effectLst/>
                <a:latin typeface="DM Sans" pitchFamily="2" charset="77"/>
              </a:rPr>
              <a:t>ChatGPT contains </a:t>
            </a:r>
            <a:r>
              <a:rPr lang="en-US" b="1" i="0" dirty="0">
                <a:solidFill>
                  <a:srgbClr val="1A1C22"/>
                </a:solidFill>
                <a:effectLst/>
                <a:latin typeface="DM Sans" pitchFamily="2" charset="77"/>
              </a:rPr>
              <a:t>570 gigabytes of text data</a:t>
            </a:r>
            <a:r>
              <a:rPr lang="en-US" b="0" i="0" dirty="0">
                <a:solidFill>
                  <a:srgbClr val="1A1C22"/>
                </a:solidFill>
                <a:effectLst/>
                <a:latin typeface="DM Sans" pitchFamily="2" charset="77"/>
              </a:rPr>
              <a:t>, which is equivalent to roughly </a:t>
            </a:r>
            <a:r>
              <a:rPr lang="en-US" b="1" i="0" dirty="0">
                <a:solidFill>
                  <a:srgbClr val="1A1C22"/>
                </a:solidFill>
                <a:effectLst/>
                <a:latin typeface="DM Sans" pitchFamily="2" charset="77"/>
              </a:rPr>
              <a:t>164,129</a:t>
            </a:r>
            <a:r>
              <a:rPr lang="en-US" b="0" i="0" dirty="0">
                <a:solidFill>
                  <a:srgbClr val="1A1C22"/>
                </a:solidFill>
                <a:effectLst/>
                <a:latin typeface="DM Sans" pitchFamily="2" charset="77"/>
              </a:rPr>
              <a:t> </a:t>
            </a:r>
            <a:r>
              <a:rPr lang="en-US" b="1" i="0" dirty="0">
                <a:solidFill>
                  <a:srgbClr val="1A1C22"/>
                </a:solidFill>
                <a:effectLst/>
                <a:latin typeface="DM Sans" pitchFamily="2" charset="77"/>
              </a:rPr>
              <a:t>times</a:t>
            </a:r>
            <a:r>
              <a:rPr lang="en-US" b="0" i="0" dirty="0">
                <a:solidFill>
                  <a:srgbClr val="1A1C22"/>
                </a:solidFill>
                <a:effectLst/>
                <a:latin typeface="DM Sans" pitchFamily="2" charset="77"/>
              </a:rPr>
              <a:t> the number of words in the entire Lord of the Rings series (</a:t>
            </a:r>
            <a:r>
              <a:rPr lang="en-US" dirty="0">
                <a:solidFill>
                  <a:srgbClr val="1A1C22"/>
                </a:solidFill>
                <a:latin typeface="DM Sans" pitchFamily="2" charset="77"/>
              </a:rPr>
              <a:t>estimated at over 1 trillion tokens</a:t>
            </a:r>
            <a:r>
              <a:rPr lang="en-US" b="0" i="0" dirty="0">
                <a:solidFill>
                  <a:srgbClr val="1A1C22"/>
                </a:solidFill>
                <a:effectLst/>
                <a:latin typeface="DM Sans" pitchFamily="2" charset="77"/>
              </a:rPr>
              <a:t>). </a:t>
            </a:r>
          </a:p>
          <a:p>
            <a:r>
              <a:rPr lang="en-US" b="0" i="0" dirty="0">
                <a:solidFill>
                  <a:srgbClr val="1A1C22"/>
                </a:solidFill>
                <a:effectLst/>
                <a:latin typeface="DM Sans" pitchFamily="2" charset="77"/>
              </a:rPr>
              <a:t>It is estimated that ChatGPT-4 was trained with </a:t>
            </a:r>
            <a:r>
              <a:rPr lang="en-US" b="1" i="0" dirty="0">
                <a:solidFill>
                  <a:srgbClr val="1A1C22"/>
                </a:solidFill>
                <a:effectLst/>
                <a:latin typeface="DM Sans" pitchFamily="2" charset="77"/>
              </a:rPr>
              <a:t>100 trillion parameters</a:t>
            </a:r>
            <a:r>
              <a:rPr lang="en-US" b="0" i="0" dirty="0">
                <a:solidFill>
                  <a:srgbClr val="1A1C22"/>
                </a:solidFill>
                <a:effectLst/>
                <a:latin typeface="DM Sans" pitchFamily="2" charset="77"/>
              </a:rPr>
              <a:t>, which is roughly equal to the human brain. (Source: </a:t>
            </a:r>
            <a:r>
              <a:rPr lang="en-US" b="0" i="0" u="none" strike="noStrike" dirty="0">
                <a:effectLst/>
                <a:latin typeface="DM Sans" pitchFamily="2" charset="77"/>
                <a:hlinkClick r:id="rId2"/>
              </a:rPr>
              <a:t>Wired</a:t>
            </a:r>
            <a:r>
              <a:rPr lang="en-US" b="0" i="0" dirty="0">
                <a:solidFill>
                  <a:srgbClr val="1A1C22"/>
                </a:solidFill>
                <a:effectLst/>
                <a:latin typeface="DM Sans" pitchFamily="2" charset="77"/>
              </a:rPr>
              <a:t>, </a:t>
            </a:r>
            <a:r>
              <a:rPr lang="en-US" b="0" i="0" u="none" strike="noStrike" dirty="0">
                <a:effectLst/>
                <a:latin typeface="DM Sans" pitchFamily="2" charset="77"/>
                <a:hlinkClick r:id="rId3"/>
              </a:rPr>
              <a:t>Hix.ai</a:t>
            </a:r>
            <a:r>
              <a:rPr lang="en-US" b="0" i="0" dirty="0">
                <a:solidFill>
                  <a:srgbClr val="1A1C22"/>
                </a:solidFill>
                <a:effectLst/>
                <a:latin typeface="DM Sans" pitchFamily="2" charset="77"/>
              </a:rPr>
              <a:t>)</a:t>
            </a:r>
          </a:p>
          <a:p>
            <a:r>
              <a:rPr lang="en-US" b="0" i="0" dirty="0">
                <a:solidFill>
                  <a:srgbClr val="1A1C22"/>
                </a:solidFill>
                <a:effectLst/>
                <a:latin typeface="DM Sans" pitchFamily="2" charset="77"/>
              </a:rPr>
              <a:t>OpenAI used 1,023 A100 GPUs to train ChatGPT and it is estimated that training the model took </a:t>
            </a:r>
            <a:r>
              <a:rPr lang="en-US" b="1" i="0" dirty="0">
                <a:solidFill>
                  <a:srgbClr val="1A1C22"/>
                </a:solidFill>
                <a:effectLst/>
                <a:latin typeface="DM Sans" pitchFamily="2" charset="77"/>
              </a:rPr>
              <a:t>34 days</a:t>
            </a:r>
            <a:r>
              <a:rPr lang="en-US" b="0" i="0" dirty="0">
                <a:solidFill>
                  <a:srgbClr val="1A1C22"/>
                </a:solidFill>
                <a:effectLst/>
                <a:latin typeface="DM Sans" pitchFamily="2" charset="77"/>
              </a:rPr>
              <a:t>.</a:t>
            </a:r>
          </a:p>
          <a:p>
            <a:r>
              <a:rPr lang="en-US" b="0" i="0" dirty="0">
                <a:solidFill>
                  <a:srgbClr val="1A1C22"/>
                </a:solidFill>
                <a:effectLst/>
                <a:latin typeface="DM Sans" pitchFamily="2" charset="77"/>
              </a:rPr>
              <a:t>The latest estimates suggest that ChatGPT </a:t>
            </a:r>
            <a:r>
              <a:rPr lang="en-US" b="1" i="0" dirty="0">
                <a:solidFill>
                  <a:srgbClr val="1A1C22"/>
                </a:solidFill>
                <a:effectLst/>
                <a:latin typeface="DM Sans" pitchFamily="2" charset="77"/>
              </a:rPr>
              <a:t>costs $700,000 per day or $21 million per month</a:t>
            </a:r>
            <a:r>
              <a:rPr lang="en-US" b="0" i="0" dirty="0">
                <a:solidFill>
                  <a:srgbClr val="1A1C22"/>
                </a:solidFill>
                <a:effectLst/>
                <a:latin typeface="DM Sans" pitchFamily="2" charset="77"/>
              </a:rPr>
              <a:t> to run, with </a:t>
            </a:r>
            <a:r>
              <a:rPr lang="en-US" b="1" i="0" dirty="0">
                <a:solidFill>
                  <a:srgbClr val="1A1C22"/>
                </a:solidFill>
                <a:effectLst/>
                <a:latin typeface="DM Sans" pitchFamily="2" charset="77"/>
              </a:rPr>
              <a:t>each query costing $0.36</a:t>
            </a:r>
            <a:r>
              <a:rPr lang="en-US" b="0" i="0" dirty="0">
                <a:solidFill>
                  <a:srgbClr val="1A1C22"/>
                </a:solidFill>
                <a:effectLst/>
                <a:latin typeface="DM Sans" pitchFamily="2" charset="77"/>
              </a:rPr>
              <a:t>.</a:t>
            </a:r>
          </a:p>
        </p:txBody>
      </p:sp>
    </p:spTree>
    <p:extLst>
      <p:ext uri="{BB962C8B-B14F-4D97-AF65-F5344CB8AC3E}">
        <p14:creationId xmlns:p14="http://schemas.microsoft.com/office/powerpoint/2010/main" val="1142054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78042-1DEC-5EB8-471B-2DBA71ADB9BF}"/>
              </a:ext>
            </a:extLst>
          </p:cNvPr>
          <p:cNvSpPr>
            <a:spLocks noGrp="1"/>
          </p:cNvSpPr>
          <p:nvPr>
            <p:ph type="title"/>
          </p:nvPr>
        </p:nvSpPr>
        <p:spPr/>
        <p:txBody>
          <a:bodyPr/>
          <a:lstStyle/>
          <a:p>
            <a:r>
              <a:rPr lang="en-US" dirty="0"/>
              <a:t>Large Language Model Development Process</a:t>
            </a:r>
          </a:p>
        </p:txBody>
      </p:sp>
      <p:sp>
        <p:nvSpPr>
          <p:cNvPr id="3" name="Content Placeholder 2">
            <a:extLst>
              <a:ext uri="{FF2B5EF4-FFF2-40B4-BE49-F238E27FC236}">
                <a16:creationId xmlns:a16="http://schemas.microsoft.com/office/drawing/2014/main" id="{A1ADAA2F-BC0A-6784-0701-B472BD53DBD5}"/>
              </a:ext>
            </a:extLst>
          </p:cNvPr>
          <p:cNvSpPr>
            <a:spLocks noGrp="1"/>
          </p:cNvSpPr>
          <p:nvPr>
            <p:ph idx="1"/>
          </p:nvPr>
        </p:nvSpPr>
        <p:spPr>
          <a:xfrm>
            <a:off x="581192" y="1451113"/>
            <a:ext cx="11029615" cy="928293"/>
          </a:xfrm>
        </p:spPr>
        <p:txBody>
          <a:bodyPr anchor="t"/>
          <a:lstStyle/>
          <a:p>
            <a:r>
              <a:rPr lang="en-US" dirty="0"/>
              <a:t>The process for training a Large Language Model (LLM) is complex and involves several stages, from data gathering to model deployment. Here’s a high-level overview of each step:</a:t>
            </a:r>
          </a:p>
        </p:txBody>
      </p:sp>
      <p:sp>
        <p:nvSpPr>
          <p:cNvPr id="4" name="Slide Number Placeholder 3">
            <a:extLst>
              <a:ext uri="{FF2B5EF4-FFF2-40B4-BE49-F238E27FC236}">
                <a16:creationId xmlns:a16="http://schemas.microsoft.com/office/drawing/2014/main" id="{91E0685A-7DFB-B664-D522-6118FE0F1613}"/>
              </a:ext>
            </a:extLst>
          </p:cNvPr>
          <p:cNvSpPr>
            <a:spLocks noGrp="1"/>
          </p:cNvSpPr>
          <p:nvPr>
            <p:ph type="sldNum" sz="quarter" idx="12"/>
          </p:nvPr>
        </p:nvSpPr>
        <p:spPr/>
        <p:txBody>
          <a:bodyPr/>
          <a:lstStyle/>
          <a:p>
            <a:fld id="{3A98EE3D-8CD1-4C3F-BD1C-C98C9596463C}" type="slidenum">
              <a:rPr lang="en-US" smtClean="0"/>
              <a:t>14</a:t>
            </a:fld>
            <a:endParaRPr lang="en-US" dirty="0"/>
          </a:p>
        </p:txBody>
      </p:sp>
      <p:sp>
        <p:nvSpPr>
          <p:cNvPr id="7" name="TextBox 6">
            <a:extLst>
              <a:ext uri="{FF2B5EF4-FFF2-40B4-BE49-F238E27FC236}">
                <a16:creationId xmlns:a16="http://schemas.microsoft.com/office/drawing/2014/main" id="{421BD138-90F3-C29F-0BE8-BC5DD814D27D}"/>
              </a:ext>
            </a:extLst>
          </p:cNvPr>
          <p:cNvSpPr txBox="1"/>
          <p:nvPr/>
        </p:nvSpPr>
        <p:spPr>
          <a:xfrm>
            <a:off x="855406" y="5651636"/>
            <a:ext cx="9702894" cy="646331"/>
          </a:xfrm>
          <a:prstGeom prst="rect">
            <a:avLst/>
          </a:prstGeom>
          <a:noFill/>
        </p:spPr>
        <p:txBody>
          <a:bodyPr wrap="square">
            <a:spAutoFit/>
          </a:bodyPr>
          <a:lstStyle/>
          <a:p>
            <a:r>
              <a:rPr lang="en-US" dirty="0"/>
              <a:t>By following this end-to-end process, LLMs evolve from understanding basic language patterns to performing well-defined, complex tasks with human-like language abilities.</a:t>
            </a:r>
          </a:p>
        </p:txBody>
      </p:sp>
      <p:pic>
        <p:nvPicPr>
          <p:cNvPr id="8" name="Picture 7">
            <a:extLst>
              <a:ext uri="{FF2B5EF4-FFF2-40B4-BE49-F238E27FC236}">
                <a16:creationId xmlns:a16="http://schemas.microsoft.com/office/drawing/2014/main" id="{62446048-AEA8-2E0E-7F95-6F9A2980468C}"/>
              </a:ext>
            </a:extLst>
          </p:cNvPr>
          <p:cNvPicPr>
            <a:picLocks noChangeAspect="1"/>
          </p:cNvPicPr>
          <p:nvPr/>
        </p:nvPicPr>
        <p:blipFill>
          <a:blip r:embed="rId2"/>
          <a:stretch>
            <a:fillRect/>
          </a:stretch>
        </p:blipFill>
        <p:spPr>
          <a:xfrm>
            <a:off x="1787015" y="2187889"/>
            <a:ext cx="8511068" cy="3277990"/>
          </a:xfrm>
          <a:prstGeom prst="rect">
            <a:avLst/>
          </a:prstGeom>
        </p:spPr>
      </p:pic>
    </p:spTree>
    <p:extLst>
      <p:ext uri="{BB962C8B-B14F-4D97-AF65-F5344CB8AC3E}">
        <p14:creationId xmlns:p14="http://schemas.microsoft.com/office/powerpoint/2010/main" val="3984133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3B672-D1F2-08E4-AC1A-4E62549F6F0B}"/>
              </a:ext>
            </a:extLst>
          </p:cNvPr>
          <p:cNvSpPr>
            <a:spLocks noGrp="1"/>
          </p:cNvSpPr>
          <p:nvPr>
            <p:ph type="title"/>
          </p:nvPr>
        </p:nvSpPr>
        <p:spPr/>
        <p:txBody>
          <a:bodyPr/>
          <a:lstStyle/>
          <a:p>
            <a:r>
              <a:rPr lang="en-US" dirty="0"/>
              <a:t>Data Collection and Preprocessing</a:t>
            </a:r>
          </a:p>
        </p:txBody>
      </p:sp>
      <p:sp>
        <p:nvSpPr>
          <p:cNvPr id="3" name="Content Placeholder 2">
            <a:extLst>
              <a:ext uri="{FF2B5EF4-FFF2-40B4-BE49-F238E27FC236}">
                <a16:creationId xmlns:a16="http://schemas.microsoft.com/office/drawing/2014/main" id="{71895206-13E8-B6FD-33DB-AA430C2AF45E}"/>
              </a:ext>
            </a:extLst>
          </p:cNvPr>
          <p:cNvSpPr>
            <a:spLocks noGrp="1"/>
          </p:cNvSpPr>
          <p:nvPr>
            <p:ph idx="1"/>
          </p:nvPr>
        </p:nvSpPr>
        <p:spPr/>
        <p:txBody>
          <a:bodyPr/>
          <a:lstStyle/>
          <a:p>
            <a:r>
              <a:rPr lang="en-US" b="1" dirty="0"/>
              <a:t>Data Collection</a:t>
            </a:r>
            <a:r>
              <a:rPr lang="en-US" dirty="0"/>
              <a:t>: LLMs require vast datasets to learn language patterns, so this step includes gathering data from sources like books, websites, scientific papers, forums, and more. The goal is to collect data that captures a broad range of vocabulary, syntax, and information.</a:t>
            </a:r>
          </a:p>
          <a:p>
            <a:r>
              <a:rPr lang="en-US" b="1" dirty="0"/>
              <a:t>Data Filtering and Cleaning</a:t>
            </a:r>
            <a:r>
              <a:rPr lang="en-US" dirty="0"/>
              <a:t>: Raw data often contains noise, irrelevant information, or duplicates. Filtering processes remove offensive or sensitive content, deduplicate entries, and exclude irrelevant parts, ensuring the model only learns from high-quality data.</a:t>
            </a:r>
          </a:p>
          <a:p>
            <a:r>
              <a:rPr lang="en-US" b="1" dirty="0"/>
              <a:t>Tokenization</a:t>
            </a:r>
            <a:r>
              <a:rPr lang="en-US" dirty="0"/>
              <a:t>: Text data is converted into smaller units called tokens, which can represent words, </a:t>
            </a:r>
            <a:r>
              <a:rPr lang="en-US" dirty="0" err="1"/>
              <a:t>subwords</a:t>
            </a:r>
            <a:r>
              <a:rPr lang="en-US" dirty="0"/>
              <a:t>, or characters. Tokenization helps the model process text numerically by turning each token into a sequence of numbers that the model can interpret and process.</a:t>
            </a:r>
          </a:p>
        </p:txBody>
      </p:sp>
      <p:sp>
        <p:nvSpPr>
          <p:cNvPr id="4" name="Slide Number Placeholder 3">
            <a:extLst>
              <a:ext uri="{FF2B5EF4-FFF2-40B4-BE49-F238E27FC236}">
                <a16:creationId xmlns:a16="http://schemas.microsoft.com/office/drawing/2014/main" id="{7B680D66-D102-2042-59C3-37AC323EF17A}"/>
              </a:ext>
            </a:extLst>
          </p:cNvPr>
          <p:cNvSpPr>
            <a:spLocks noGrp="1"/>
          </p:cNvSpPr>
          <p:nvPr>
            <p:ph type="sldNum" sz="quarter" idx="12"/>
          </p:nvPr>
        </p:nvSpPr>
        <p:spPr/>
        <p:txBody>
          <a:bodyPr/>
          <a:lstStyle/>
          <a:p>
            <a:fld id="{3A98EE3D-8CD1-4C3F-BD1C-C98C9596463C}" type="slidenum">
              <a:rPr lang="en-US" smtClean="0"/>
              <a:t>15</a:t>
            </a:fld>
            <a:endParaRPr lang="en-US" dirty="0"/>
          </a:p>
        </p:txBody>
      </p:sp>
    </p:spTree>
    <p:extLst>
      <p:ext uri="{BB962C8B-B14F-4D97-AF65-F5344CB8AC3E}">
        <p14:creationId xmlns:p14="http://schemas.microsoft.com/office/powerpoint/2010/main" val="478469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1BFD5-63C1-6A40-3159-2D920DF278F8}"/>
              </a:ext>
            </a:extLst>
          </p:cNvPr>
          <p:cNvSpPr>
            <a:spLocks noGrp="1"/>
          </p:cNvSpPr>
          <p:nvPr>
            <p:ph type="title"/>
          </p:nvPr>
        </p:nvSpPr>
        <p:spPr/>
        <p:txBody>
          <a:bodyPr/>
          <a:lstStyle/>
          <a:p>
            <a:r>
              <a:rPr lang="en-US" dirty="0"/>
              <a:t>Text Tokenization</a:t>
            </a:r>
          </a:p>
        </p:txBody>
      </p:sp>
      <p:sp>
        <p:nvSpPr>
          <p:cNvPr id="3" name="Content Placeholder 2">
            <a:extLst>
              <a:ext uri="{FF2B5EF4-FFF2-40B4-BE49-F238E27FC236}">
                <a16:creationId xmlns:a16="http://schemas.microsoft.com/office/drawing/2014/main" id="{5DB3A325-D15B-D6F1-63DE-20DFE4973D0E}"/>
              </a:ext>
            </a:extLst>
          </p:cNvPr>
          <p:cNvSpPr>
            <a:spLocks noGrp="1"/>
          </p:cNvSpPr>
          <p:nvPr>
            <p:ph idx="1"/>
          </p:nvPr>
        </p:nvSpPr>
        <p:spPr>
          <a:xfrm>
            <a:off x="581192" y="1451113"/>
            <a:ext cx="3941647" cy="4524237"/>
          </a:xfrm>
        </p:spPr>
        <p:txBody>
          <a:bodyPr anchor="t">
            <a:normAutofit lnSpcReduction="10000"/>
          </a:bodyPr>
          <a:lstStyle/>
          <a:p>
            <a:r>
              <a:rPr lang="en-US" dirty="0"/>
              <a:t>Text tokenization is the process of breaking down text into smaller units, called </a:t>
            </a:r>
            <a:r>
              <a:rPr lang="en-US" b="1" dirty="0"/>
              <a:t>tokens</a:t>
            </a:r>
            <a:r>
              <a:rPr lang="en-US" dirty="0"/>
              <a:t>, that a machine learning model can process and understand. </a:t>
            </a:r>
          </a:p>
          <a:p>
            <a:r>
              <a:rPr lang="en-US" dirty="0"/>
              <a:t>Tokens can represent </a:t>
            </a:r>
            <a:r>
              <a:rPr lang="en-US" dirty="0">
                <a:highlight>
                  <a:srgbClr val="FFFF00"/>
                </a:highlight>
              </a:rPr>
              <a:t>words, </a:t>
            </a:r>
            <a:r>
              <a:rPr lang="en-US" dirty="0" err="1">
                <a:highlight>
                  <a:srgbClr val="FFFF00"/>
                </a:highlight>
              </a:rPr>
              <a:t>subwords</a:t>
            </a:r>
            <a:r>
              <a:rPr lang="en-US" dirty="0">
                <a:highlight>
                  <a:srgbClr val="FFFF00"/>
                </a:highlight>
              </a:rPr>
              <a:t>, or even individual characters</a:t>
            </a:r>
            <a:r>
              <a:rPr lang="en-US" dirty="0"/>
              <a:t>. </a:t>
            </a:r>
          </a:p>
          <a:p>
            <a:r>
              <a:rPr lang="en-US" dirty="0"/>
              <a:t>In natural language processing (NLP), tokenization is a foundational step, as it </a:t>
            </a:r>
            <a:r>
              <a:rPr lang="en-US" dirty="0">
                <a:highlight>
                  <a:srgbClr val="6FF1EB"/>
                </a:highlight>
              </a:rPr>
              <a:t>converts human language into numerical sequences that models can work with</a:t>
            </a:r>
            <a:r>
              <a:rPr lang="en-US" dirty="0"/>
              <a:t>.</a:t>
            </a:r>
          </a:p>
          <a:p>
            <a:r>
              <a:rPr lang="en-US" dirty="0">
                <a:solidFill>
                  <a:srgbClr val="0E0E0E"/>
                </a:solidFill>
                <a:latin typeface=".SF NS"/>
              </a:rPr>
              <a:t>On average, there are about </a:t>
            </a:r>
            <a:r>
              <a:rPr lang="en-US" b="1" dirty="0">
                <a:solidFill>
                  <a:srgbClr val="0E0E0E"/>
                </a:solidFill>
                <a:latin typeface=".SF NS"/>
              </a:rPr>
              <a:t>1.3 to 1.5 tokens per English word</a:t>
            </a:r>
            <a:endParaRPr lang="en-US" dirty="0"/>
          </a:p>
        </p:txBody>
      </p:sp>
      <p:sp>
        <p:nvSpPr>
          <p:cNvPr id="4" name="Slide Number Placeholder 3">
            <a:extLst>
              <a:ext uri="{FF2B5EF4-FFF2-40B4-BE49-F238E27FC236}">
                <a16:creationId xmlns:a16="http://schemas.microsoft.com/office/drawing/2014/main" id="{A294E5A5-7867-82EE-DA58-9AA944C248AD}"/>
              </a:ext>
            </a:extLst>
          </p:cNvPr>
          <p:cNvSpPr>
            <a:spLocks noGrp="1"/>
          </p:cNvSpPr>
          <p:nvPr>
            <p:ph type="sldNum" sz="quarter" idx="12"/>
          </p:nvPr>
        </p:nvSpPr>
        <p:spPr/>
        <p:txBody>
          <a:bodyPr/>
          <a:lstStyle/>
          <a:p>
            <a:fld id="{3A98EE3D-8CD1-4C3F-BD1C-C98C9596463C}" type="slidenum">
              <a:rPr lang="en-US" smtClean="0"/>
              <a:t>16</a:t>
            </a:fld>
            <a:endParaRPr lang="en-US" dirty="0"/>
          </a:p>
        </p:txBody>
      </p:sp>
      <p:sp>
        <p:nvSpPr>
          <p:cNvPr id="6" name="TextBox 5">
            <a:extLst>
              <a:ext uri="{FF2B5EF4-FFF2-40B4-BE49-F238E27FC236}">
                <a16:creationId xmlns:a16="http://schemas.microsoft.com/office/drawing/2014/main" id="{EFCEC464-3350-9685-D303-A4D9B257F182}"/>
              </a:ext>
            </a:extLst>
          </p:cNvPr>
          <p:cNvSpPr txBox="1"/>
          <p:nvPr/>
        </p:nvSpPr>
        <p:spPr>
          <a:xfrm>
            <a:off x="5220928" y="1374111"/>
            <a:ext cx="6096000" cy="4524315"/>
          </a:xfrm>
          <a:prstGeom prst="rect">
            <a:avLst/>
          </a:prstGeom>
          <a:solidFill>
            <a:schemeClr val="bg1">
              <a:lumMod val="95000"/>
            </a:schemeClr>
          </a:solidFill>
        </p:spPr>
        <p:txBody>
          <a:bodyPr wrap="square">
            <a:spAutoFit/>
          </a:bodyPr>
          <a:lstStyle/>
          <a:p>
            <a:pPr>
              <a:buFont typeface="+mj-lt"/>
              <a:buAutoNum type="arabicPeriod"/>
            </a:pPr>
            <a:r>
              <a:rPr lang="en-US" b="1" dirty="0"/>
              <a:t> Word Tokenization</a:t>
            </a:r>
            <a:r>
              <a:rPr lang="en-US" dirty="0"/>
              <a:t>: Splits text by words, often using spaces or punctuation as boundaries.</a:t>
            </a:r>
          </a:p>
          <a:p>
            <a:pPr lvl="1"/>
            <a:r>
              <a:rPr lang="en-US" dirty="0"/>
              <a:t>Example: "I love NLP." → ["I", "love", "NLP", "."]</a:t>
            </a:r>
          </a:p>
          <a:p>
            <a:pPr lvl="1"/>
            <a:endParaRPr lang="en-US" dirty="0"/>
          </a:p>
          <a:p>
            <a:pPr>
              <a:buFont typeface="+mj-lt"/>
              <a:buAutoNum type="arabicPeriod"/>
            </a:pPr>
            <a:r>
              <a:rPr lang="en-US" b="1" dirty="0"/>
              <a:t> </a:t>
            </a:r>
            <a:r>
              <a:rPr lang="en-US" b="1" dirty="0" err="1">
                <a:highlight>
                  <a:srgbClr val="FFFF00"/>
                </a:highlight>
              </a:rPr>
              <a:t>Subword</a:t>
            </a:r>
            <a:r>
              <a:rPr lang="en-US" b="1" dirty="0">
                <a:highlight>
                  <a:srgbClr val="FFFF00"/>
                </a:highlight>
              </a:rPr>
              <a:t> Tokenization</a:t>
            </a:r>
            <a:r>
              <a:rPr lang="en-US" dirty="0"/>
              <a:t>: Splits text into meaningful </a:t>
            </a:r>
            <a:r>
              <a:rPr lang="en-US" dirty="0" err="1"/>
              <a:t>subword</a:t>
            </a:r>
            <a:r>
              <a:rPr lang="en-US" dirty="0"/>
              <a:t> units, which helps handle complex words and rare terms by breaking them into common roots and suffixes.</a:t>
            </a:r>
          </a:p>
          <a:p>
            <a:pPr lvl="1"/>
            <a:r>
              <a:rPr lang="en-US" dirty="0"/>
              <a:t>Example: "unbelievable" → ["un", "</a:t>
            </a:r>
            <a:r>
              <a:rPr lang="en-US" dirty="0" err="1"/>
              <a:t>believ</a:t>
            </a:r>
            <a:r>
              <a:rPr lang="en-US" dirty="0"/>
              <a:t>", "able"]</a:t>
            </a:r>
          </a:p>
          <a:p>
            <a:r>
              <a:rPr lang="en-US" dirty="0" err="1"/>
              <a:t>Subword</a:t>
            </a:r>
            <a:r>
              <a:rPr lang="en-US" dirty="0"/>
              <a:t> tokenization is often used in transformer models (like BERT or GPT) and uses methods such as Byte-Pair Encoding (BPE) and </a:t>
            </a:r>
            <a:r>
              <a:rPr lang="en-US" dirty="0" err="1"/>
              <a:t>SentencePiece</a:t>
            </a:r>
            <a:r>
              <a:rPr lang="en-US" dirty="0"/>
              <a:t>.</a:t>
            </a:r>
          </a:p>
          <a:p>
            <a:endParaRPr lang="en-US" dirty="0"/>
          </a:p>
          <a:p>
            <a:r>
              <a:rPr lang="en-US" b="1" dirty="0"/>
              <a:t>3. Character Tokenization</a:t>
            </a:r>
            <a:r>
              <a:rPr lang="en-US" dirty="0"/>
              <a:t>: Splits text at the character level. This approach can be useful for handling misspellings or non-standard language but can result in longer token sequences.</a:t>
            </a:r>
          </a:p>
          <a:p>
            <a:pPr lvl="1"/>
            <a:r>
              <a:rPr lang="en-US" dirty="0"/>
              <a:t>Example: "cat" → ["c", "a", "t"]</a:t>
            </a:r>
          </a:p>
        </p:txBody>
      </p:sp>
    </p:spTree>
    <p:extLst>
      <p:ext uri="{BB962C8B-B14F-4D97-AF65-F5344CB8AC3E}">
        <p14:creationId xmlns:p14="http://schemas.microsoft.com/office/powerpoint/2010/main" val="325762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6">
                                            <p:bg/>
                                          </p:spTgt>
                                        </p:tgtEl>
                                        <p:attrNameLst>
                                          <p:attrName>style.visibility</p:attrName>
                                        </p:attrNameLst>
                                      </p:cBhvr>
                                      <p:to>
                                        <p:strVal val="visible"/>
                                      </p:to>
                                    </p:set>
                                    <p:animEffect transition="in" filter="dissolve">
                                      <p:cBhvr>
                                        <p:cTn id="21" dur="500"/>
                                        <p:tgtEl>
                                          <p:spTgt spid="6">
                                            <p:bg/>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dissolve">
                                      <p:cBhvr>
                                        <p:cTn id="26" dur="500"/>
                                        <p:tgtEl>
                                          <p:spTgt spid="6">
                                            <p:txEl>
                                              <p:pRg st="0" end="0"/>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animEffect transition="in" filter="dissolve">
                                      <p:cBhvr>
                                        <p:cTn id="29" dur="500"/>
                                        <p:tgtEl>
                                          <p:spTgt spid="6">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animEffect transition="in" filter="dissolve">
                                      <p:cBhvr>
                                        <p:cTn id="34" dur="500"/>
                                        <p:tgtEl>
                                          <p:spTgt spid="6">
                                            <p:txEl>
                                              <p:pRg st="3" end="3"/>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Effect transition="in" filter="dissolve">
                                      <p:cBhvr>
                                        <p:cTn id="37" dur="5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dissolve">
                                      <p:cBhvr>
                                        <p:cTn id="42" dur="500"/>
                                        <p:tgtEl>
                                          <p:spTgt spid="6">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animEffect transition="in" filter="dissolve">
                                      <p:cBhvr>
                                        <p:cTn id="47" dur="500"/>
                                        <p:tgtEl>
                                          <p:spTgt spid="6">
                                            <p:txEl>
                                              <p:pRg st="7" end="7"/>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6">
                                            <p:txEl>
                                              <p:pRg st="8" end="8"/>
                                            </p:txEl>
                                          </p:spTgt>
                                        </p:tgtEl>
                                        <p:attrNameLst>
                                          <p:attrName>style.visibility</p:attrName>
                                        </p:attrNameLst>
                                      </p:cBhvr>
                                      <p:to>
                                        <p:strVal val="visible"/>
                                      </p:to>
                                    </p:set>
                                    <p:animEffect transition="in" filter="dissolve">
                                      <p:cBhvr>
                                        <p:cTn id="50"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3EC2A-4CE4-6C38-ED6D-DD77CD9F9E77}"/>
              </a:ext>
            </a:extLst>
          </p:cNvPr>
          <p:cNvSpPr>
            <a:spLocks noGrp="1"/>
          </p:cNvSpPr>
          <p:nvPr>
            <p:ph type="title"/>
          </p:nvPr>
        </p:nvSpPr>
        <p:spPr/>
        <p:txBody>
          <a:bodyPr/>
          <a:lstStyle/>
          <a:p>
            <a:r>
              <a:rPr lang="en-US" dirty="0"/>
              <a:t>text embedding</a:t>
            </a:r>
          </a:p>
        </p:txBody>
      </p:sp>
      <p:sp>
        <p:nvSpPr>
          <p:cNvPr id="3" name="Content Placeholder 2">
            <a:extLst>
              <a:ext uri="{FF2B5EF4-FFF2-40B4-BE49-F238E27FC236}">
                <a16:creationId xmlns:a16="http://schemas.microsoft.com/office/drawing/2014/main" id="{BEF233F6-AC13-53E7-8217-994960F2C8AE}"/>
              </a:ext>
            </a:extLst>
          </p:cNvPr>
          <p:cNvSpPr>
            <a:spLocks noGrp="1"/>
          </p:cNvSpPr>
          <p:nvPr>
            <p:ph idx="1"/>
          </p:nvPr>
        </p:nvSpPr>
        <p:spPr>
          <a:xfrm>
            <a:off x="754791" y="5466585"/>
            <a:ext cx="11029615" cy="587708"/>
          </a:xfrm>
        </p:spPr>
        <p:txBody>
          <a:bodyPr>
            <a:normAutofit/>
          </a:bodyPr>
          <a:lstStyle/>
          <a:p>
            <a:pPr marL="0" indent="0">
              <a:buNone/>
            </a:pPr>
            <a:r>
              <a:rPr lang="en-US" sz="2000" dirty="0"/>
              <a:t>Big idea: represent the “meaning” of a word or phrase by a learned feature vector</a:t>
            </a:r>
          </a:p>
        </p:txBody>
      </p:sp>
      <p:pic>
        <p:nvPicPr>
          <p:cNvPr id="5122" name="Picture 2">
            <a:extLst>
              <a:ext uri="{FF2B5EF4-FFF2-40B4-BE49-F238E27FC236}">
                <a16:creationId xmlns:a16="http://schemas.microsoft.com/office/drawing/2014/main" id="{5819195F-6517-0A57-E82F-E50CA4FA4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5828" y="1780227"/>
            <a:ext cx="9138578" cy="31675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59922AA-4FF4-3893-3303-96573E321618}"/>
              </a:ext>
            </a:extLst>
          </p:cNvPr>
          <p:cNvSpPr/>
          <p:nvPr/>
        </p:nvSpPr>
        <p:spPr>
          <a:xfrm>
            <a:off x="2613769" y="1753246"/>
            <a:ext cx="2608560" cy="4812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4990C8B-D7F0-6962-2ED5-30FB8F9F0250}"/>
              </a:ext>
            </a:extLst>
          </p:cNvPr>
          <p:cNvSpPr/>
          <p:nvPr/>
        </p:nvSpPr>
        <p:spPr>
          <a:xfrm>
            <a:off x="2798229" y="2791368"/>
            <a:ext cx="2608560" cy="4812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CF7150-72AA-00F4-089C-3E3EA50EC6D1}"/>
              </a:ext>
            </a:extLst>
          </p:cNvPr>
          <p:cNvSpPr/>
          <p:nvPr/>
        </p:nvSpPr>
        <p:spPr>
          <a:xfrm>
            <a:off x="2798229" y="3902664"/>
            <a:ext cx="2608560" cy="4812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4E352E4-8A39-5A45-9E7C-1AD693D88BE2}"/>
              </a:ext>
            </a:extLst>
          </p:cNvPr>
          <p:cNvSpPr txBox="1"/>
          <p:nvPr/>
        </p:nvSpPr>
        <p:spPr>
          <a:xfrm>
            <a:off x="838199" y="2177763"/>
            <a:ext cx="1095172" cy="523220"/>
          </a:xfrm>
          <a:prstGeom prst="rect">
            <a:avLst/>
          </a:prstGeom>
          <a:noFill/>
        </p:spPr>
        <p:txBody>
          <a:bodyPr wrap="none" rtlCol="0">
            <a:spAutoFit/>
          </a:bodyPr>
          <a:lstStyle/>
          <a:p>
            <a:r>
              <a:rPr lang="en-US" sz="2800" b="1" dirty="0">
                <a:solidFill>
                  <a:srgbClr val="0070C0"/>
                </a:solidFill>
                <a:latin typeface="WeblySleek UI Light" panose="020B0502040204020203" pitchFamily="34" charset="0"/>
                <a:cs typeface="WeblySleek UI Light" panose="020B0502040204020203" pitchFamily="34" charset="0"/>
              </a:rPr>
              <a:t>“king”</a:t>
            </a:r>
          </a:p>
        </p:txBody>
      </p:sp>
      <p:sp>
        <p:nvSpPr>
          <p:cNvPr id="8" name="TextBox 7">
            <a:extLst>
              <a:ext uri="{FF2B5EF4-FFF2-40B4-BE49-F238E27FC236}">
                <a16:creationId xmlns:a16="http://schemas.microsoft.com/office/drawing/2014/main" id="{BF7B153D-5BA7-48BA-F96B-0296CB01C8F4}"/>
              </a:ext>
            </a:extLst>
          </p:cNvPr>
          <p:cNvSpPr txBox="1"/>
          <p:nvPr/>
        </p:nvSpPr>
        <p:spPr>
          <a:xfrm>
            <a:off x="838198" y="3219776"/>
            <a:ext cx="1127232" cy="523220"/>
          </a:xfrm>
          <a:prstGeom prst="rect">
            <a:avLst/>
          </a:prstGeom>
          <a:noFill/>
        </p:spPr>
        <p:txBody>
          <a:bodyPr wrap="none" rtlCol="0">
            <a:spAutoFit/>
          </a:bodyPr>
          <a:lstStyle/>
          <a:p>
            <a:r>
              <a:rPr lang="en-US" sz="2800" b="1" dirty="0">
                <a:solidFill>
                  <a:srgbClr val="0070C0"/>
                </a:solidFill>
                <a:latin typeface="WeblySleek UI Light" panose="020B0502040204020203" pitchFamily="34" charset="0"/>
                <a:cs typeface="WeblySleek UI Light" panose="020B0502040204020203" pitchFamily="34" charset="0"/>
              </a:rPr>
              <a:t>“man”</a:t>
            </a:r>
          </a:p>
        </p:txBody>
      </p:sp>
      <p:sp>
        <p:nvSpPr>
          <p:cNvPr id="9" name="TextBox 8">
            <a:extLst>
              <a:ext uri="{FF2B5EF4-FFF2-40B4-BE49-F238E27FC236}">
                <a16:creationId xmlns:a16="http://schemas.microsoft.com/office/drawing/2014/main" id="{46D873DB-C208-38A9-E25E-05FA1F06D91F}"/>
              </a:ext>
            </a:extLst>
          </p:cNvPr>
          <p:cNvSpPr txBox="1"/>
          <p:nvPr/>
        </p:nvSpPr>
        <p:spPr>
          <a:xfrm>
            <a:off x="405643" y="4317555"/>
            <a:ext cx="1585690" cy="523220"/>
          </a:xfrm>
          <a:prstGeom prst="rect">
            <a:avLst/>
          </a:prstGeom>
          <a:noFill/>
        </p:spPr>
        <p:txBody>
          <a:bodyPr wrap="none" rtlCol="0">
            <a:spAutoFit/>
          </a:bodyPr>
          <a:lstStyle/>
          <a:p>
            <a:r>
              <a:rPr lang="en-US" sz="2800" b="1" dirty="0">
                <a:solidFill>
                  <a:srgbClr val="0070C0"/>
                </a:solidFill>
                <a:latin typeface="WeblySleek UI Light" panose="020B0502040204020203" pitchFamily="34" charset="0"/>
                <a:cs typeface="WeblySleek UI Light" panose="020B0502040204020203" pitchFamily="34" charset="0"/>
              </a:rPr>
              <a:t>“woman”</a:t>
            </a:r>
          </a:p>
        </p:txBody>
      </p:sp>
      <p:sp>
        <p:nvSpPr>
          <p:cNvPr id="10" name="Down Arrow 9">
            <a:extLst>
              <a:ext uri="{FF2B5EF4-FFF2-40B4-BE49-F238E27FC236}">
                <a16:creationId xmlns:a16="http://schemas.microsoft.com/office/drawing/2014/main" id="{D32FC8EB-5064-DA3B-9E4B-81C1236A4BA6}"/>
              </a:ext>
            </a:extLst>
          </p:cNvPr>
          <p:cNvSpPr/>
          <p:nvPr/>
        </p:nvSpPr>
        <p:spPr>
          <a:xfrm rot="16200000">
            <a:off x="2127934" y="2103923"/>
            <a:ext cx="323331" cy="7679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E69FEA44-22FE-947D-D785-97FCE0BF739A}"/>
              </a:ext>
            </a:extLst>
          </p:cNvPr>
          <p:cNvSpPr/>
          <p:nvPr/>
        </p:nvSpPr>
        <p:spPr>
          <a:xfrm rot="16200000">
            <a:off x="2164810" y="3136923"/>
            <a:ext cx="323331" cy="7679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1B499176-D56D-DD11-064B-DAA59616D6A6}"/>
              </a:ext>
            </a:extLst>
          </p:cNvPr>
          <p:cNvSpPr/>
          <p:nvPr/>
        </p:nvSpPr>
        <p:spPr>
          <a:xfrm rot="16200000">
            <a:off x="2170978" y="4234702"/>
            <a:ext cx="323331" cy="7679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A387CB5-2776-FBB4-6C31-D064F0F277B1}"/>
              </a:ext>
            </a:extLst>
          </p:cNvPr>
          <p:cNvSpPr txBox="1"/>
          <p:nvPr/>
        </p:nvSpPr>
        <p:spPr>
          <a:xfrm>
            <a:off x="5841600" y="5079038"/>
            <a:ext cx="2747034" cy="369332"/>
          </a:xfrm>
          <a:prstGeom prst="rect">
            <a:avLst/>
          </a:prstGeom>
          <a:noFill/>
        </p:spPr>
        <p:txBody>
          <a:bodyPr wrap="none" rtlCol="0">
            <a:spAutoFit/>
          </a:bodyPr>
          <a:lstStyle/>
          <a:p>
            <a:r>
              <a:rPr lang="en-US" dirty="0">
                <a:latin typeface="WeblySleek UI Light" panose="020B0502040204020203" pitchFamily="34" charset="0"/>
                <a:cs typeface="WeblySleek UI Light" panose="020B0502040204020203" pitchFamily="34" charset="0"/>
              </a:rPr>
              <a:t>Typically 300-1000 features</a:t>
            </a:r>
          </a:p>
        </p:txBody>
      </p:sp>
      <p:sp>
        <p:nvSpPr>
          <p:cNvPr id="15" name="TextBox 14">
            <a:extLst>
              <a:ext uri="{FF2B5EF4-FFF2-40B4-BE49-F238E27FC236}">
                <a16:creationId xmlns:a16="http://schemas.microsoft.com/office/drawing/2014/main" id="{D66349A5-EC35-4D70-9B77-84D543ED6026}"/>
              </a:ext>
            </a:extLst>
          </p:cNvPr>
          <p:cNvSpPr txBox="1"/>
          <p:nvPr/>
        </p:nvSpPr>
        <p:spPr>
          <a:xfrm>
            <a:off x="570268" y="1348665"/>
            <a:ext cx="11029615" cy="400110"/>
          </a:xfrm>
          <a:prstGeom prst="rect">
            <a:avLst/>
          </a:prstGeom>
          <a:noFill/>
        </p:spPr>
        <p:txBody>
          <a:bodyPr wrap="square">
            <a:spAutoFit/>
          </a:bodyPr>
          <a:lstStyle/>
          <a:p>
            <a:r>
              <a:rPr lang="en-US" sz="2000" dirty="0">
                <a:solidFill>
                  <a:srgbClr val="0E0E0E"/>
                </a:solidFill>
                <a:effectLst/>
                <a:latin typeface=".SF NS"/>
              </a:rPr>
              <a:t>Converts text tokens into dense numerical representations (vectors) that capture semantic meaning.</a:t>
            </a:r>
          </a:p>
        </p:txBody>
      </p:sp>
    </p:spTree>
    <p:extLst>
      <p:ext uri="{BB962C8B-B14F-4D97-AF65-F5344CB8AC3E}">
        <p14:creationId xmlns:p14="http://schemas.microsoft.com/office/powerpoint/2010/main" val="303958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P spid="10" grpId="0" animBg="1"/>
      <p:bldP spid="11" grpId="0" animBg="1"/>
      <p:bldP spid="12" grpId="0" animBg="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15C16-9899-082E-9F5D-1D65BEE96158}"/>
              </a:ext>
            </a:extLst>
          </p:cNvPr>
          <p:cNvSpPr>
            <a:spLocks noGrp="1"/>
          </p:cNvSpPr>
          <p:nvPr>
            <p:ph type="title"/>
          </p:nvPr>
        </p:nvSpPr>
        <p:spPr/>
        <p:txBody>
          <a:bodyPr/>
          <a:lstStyle/>
          <a:p>
            <a:r>
              <a:rPr lang="en-US" dirty="0"/>
              <a:t>text embedding</a:t>
            </a:r>
          </a:p>
        </p:txBody>
      </p:sp>
      <p:grpSp>
        <p:nvGrpSpPr>
          <p:cNvPr id="6" name="Group 5">
            <a:extLst>
              <a:ext uri="{FF2B5EF4-FFF2-40B4-BE49-F238E27FC236}">
                <a16:creationId xmlns:a16="http://schemas.microsoft.com/office/drawing/2014/main" id="{F6EB8634-BFD3-8E44-104B-ED6F4C44FB75}"/>
              </a:ext>
            </a:extLst>
          </p:cNvPr>
          <p:cNvGrpSpPr/>
          <p:nvPr/>
        </p:nvGrpSpPr>
        <p:grpSpPr>
          <a:xfrm>
            <a:off x="206478" y="1482213"/>
            <a:ext cx="6612688" cy="2943366"/>
            <a:chOff x="235974" y="2150806"/>
            <a:chExt cx="6612688" cy="2943366"/>
          </a:xfrm>
        </p:grpSpPr>
        <p:grpSp>
          <p:nvGrpSpPr>
            <p:cNvPr id="3" name="Group 2">
              <a:extLst>
                <a:ext uri="{FF2B5EF4-FFF2-40B4-BE49-F238E27FC236}">
                  <a16:creationId xmlns:a16="http://schemas.microsoft.com/office/drawing/2014/main" id="{14135030-B4D3-A654-6066-E8A2F2AF612D}"/>
                </a:ext>
              </a:extLst>
            </p:cNvPr>
            <p:cNvGrpSpPr/>
            <p:nvPr/>
          </p:nvGrpSpPr>
          <p:grpSpPr>
            <a:xfrm>
              <a:off x="235974" y="2150806"/>
              <a:ext cx="6612688" cy="2943366"/>
              <a:chOff x="665897" y="1548167"/>
              <a:chExt cx="9820701" cy="4824199"/>
            </a:xfrm>
          </p:grpSpPr>
          <p:pic>
            <p:nvPicPr>
              <p:cNvPr id="6146" name="Picture 2">
                <a:extLst>
                  <a:ext uri="{FF2B5EF4-FFF2-40B4-BE49-F238E27FC236}">
                    <a16:creationId xmlns:a16="http://schemas.microsoft.com/office/drawing/2014/main" id="{E8362970-06D9-030E-7406-9AE30D9AF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48167"/>
                <a:ext cx="9648398" cy="48241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AD38C96-68BB-C4CB-26B2-3613D10F7802}"/>
                  </a:ext>
                </a:extLst>
              </p:cNvPr>
              <p:cNvSpPr/>
              <p:nvPr/>
            </p:nvSpPr>
            <p:spPr>
              <a:xfrm>
                <a:off x="665897" y="4981431"/>
                <a:ext cx="9820701" cy="7096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Down Arrow 4">
              <a:extLst>
                <a:ext uri="{FF2B5EF4-FFF2-40B4-BE49-F238E27FC236}">
                  <a16:creationId xmlns:a16="http://schemas.microsoft.com/office/drawing/2014/main" id="{529D0D56-5963-4C13-D2FF-AB372FB6EDDE}"/>
                </a:ext>
              </a:extLst>
            </p:cNvPr>
            <p:cNvSpPr/>
            <p:nvPr/>
          </p:nvSpPr>
          <p:spPr>
            <a:xfrm>
              <a:off x="4339547" y="4235695"/>
              <a:ext cx="350439" cy="633152"/>
            </a:xfrm>
            <a:prstGeom prst="downArrow">
              <a:avLst>
                <a:gd name="adj1" fmla="val 50000"/>
                <a:gd name="adj2" fmla="val 4470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484" name="Picture 4" descr="Akshay 🚀 on X: &quot;Embeddings represent one of the most powerful ideas in the  world of machine learning. They have enabled the Large language models  (LLMs) to become so potent! So, let's">
            <a:extLst>
              <a:ext uri="{FF2B5EF4-FFF2-40B4-BE49-F238E27FC236}">
                <a16:creationId xmlns:a16="http://schemas.microsoft.com/office/drawing/2014/main" id="{DCEA35D7-5CD5-F3BD-B2C4-778491C79C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89" t="22801" r="7205" b="13263"/>
          <a:stretch/>
        </p:blipFill>
        <p:spPr bwMode="auto">
          <a:xfrm>
            <a:off x="7064703" y="2694039"/>
            <a:ext cx="4546105" cy="30195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E6E37DC-D655-A162-4B1F-2956BAB1E154}"/>
              </a:ext>
            </a:extLst>
          </p:cNvPr>
          <p:cNvSpPr txBox="1"/>
          <p:nvPr/>
        </p:nvSpPr>
        <p:spPr>
          <a:xfrm>
            <a:off x="7964129" y="1868129"/>
            <a:ext cx="2762865" cy="369332"/>
          </a:xfrm>
          <a:prstGeom prst="rect">
            <a:avLst/>
          </a:prstGeom>
          <a:noFill/>
        </p:spPr>
        <p:txBody>
          <a:bodyPr wrap="square" rtlCol="0">
            <a:spAutoFit/>
          </a:bodyPr>
          <a:lstStyle/>
          <a:p>
            <a:r>
              <a:rPr lang="en-US" dirty="0"/>
              <a:t>Embedding Space</a:t>
            </a:r>
          </a:p>
        </p:txBody>
      </p:sp>
    </p:spTree>
    <p:extLst>
      <p:ext uri="{BB962C8B-B14F-4D97-AF65-F5344CB8AC3E}">
        <p14:creationId xmlns:p14="http://schemas.microsoft.com/office/powerpoint/2010/main" val="735482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2012-B33D-3C7C-4C54-A47BD6E5D8C4}"/>
              </a:ext>
            </a:extLst>
          </p:cNvPr>
          <p:cNvSpPr>
            <a:spLocks noGrp="1"/>
          </p:cNvSpPr>
          <p:nvPr>
            <p:ph type="title"/>
          </p:nvPr>
        </p:nvSpPr>
        <p:spPr/>
        <p:txBody>
          <a:bodyPr/>
          <a:lstStyle/>
          <a:p>
            <a:r>
              <a:rPr lang="en-US" dirty="0"/>
              <a:t>Emergent mathematical relationships</a:t>
            </a:r>
          </a:p>
        </p:txBody>
      </p:sp>
      <p:sp>
        <p:nvSpPr>
          <p:cNvPr id="3" name="Content Placeholder 2">
            <a:extLst>
              <a:ext uri="{FF2B5EF4-FFF2-40B4-BE49-F238E27FC236}">
                <a16:creationId xmlns:a16="http://schemas.microsoft.com/office/drawing/2014/main" id="{857EF4EA-276D-0C48-0092-F2279F41CE55}"/>
              </a:ext>
            </a:extLst>
          </p:cNvPr>
          <p:cNvSpPr>
            <a:spLocks noGrp="1"/>
          </p:cNvSpPr>
          <p:nvPr>
            <p:ph idx="1"/>
          </p:nvPr>
        </p:nvSpPr>
        <p:spPr>
          <a:xfrm>
            <a:off x="581193" y="1631607"/>
            <a:ext cx="8515306" cy="4524237"/>
          </a:xfrm>
        </p:spPr>
        <p:txBody>
          <a:bodyPr>
            <a:noAutofit/>
          </a:bodyPr>
          <a:lstStyle/>
          <a:p>
            <a:pPr>
              <a:lnSpc>
                <a:spcPct val="100000"/>
              </a:lnSpc>
            </a:pPr>
            <a:r>
              <a:rPr lang="en-US" sz="2800" dirty="0"/>
              <a:t>big – bigger + small 		         --&gt; smaller</a:t>
            </a:r>
          </a:p>
          <a:p>
            <a:pPr>
              <a:lnSpc>
                <a:spcPct val="100000"/>
              </a:lnSpc>
            </a:pPr>
            <a:r>
              <a:rPr lang="en-US" sz="2800" dirty="0"/>
              <a:t>France – Paris + Rome 		   --&gt; Italy</a:t>
            </a:r>
          </a:p>
          <a:p>
            <a:pPr>
              <a:lnSpc>
                <a:spcPct val="100000"/>
              </a:lnSpc>
            </a:pPr>
            <a:r>
              <a:rPr lang="en-US" sz="2800" dirty="0"/>
              <a:t>au – gold + ag 			               --&gt; silver</a:t>
            </a:r>
          </a:p>
          <a:p>
            <a:pPr>
              <a:lnSpc>
                <a:spcPct val="100000"/>
              </a:lnSpc>
            </a:pPr>
            <a:r>
              <a:rPr lang="en-US" sz="2800" dirty="0"/>
              <a:t>Einstein – scientist + Picasso    --&gt; painter</a:t>
            </a:r>
          </a:p>
          <a:p>
            <a:pPr>
              <a:lnSpc>
                <a:spcPct val="100000"/>
              </a:lnSpc>
            </a:pPr>
            <a:r>
              <a:rPr lang="en-US" sz="2800" dirty="0"/>
              <a:t>Windows – Microsoft + Google  --&gt; Android</a:t>
            </a:r>
          </a:p>
          <a:p>
            <a:pPr>
              <a:lnSpc>
                <a:spcPct val="100000"/>
              </a:lnSpc>
            </a:pPr>
            <a:r>
              <a:rPr lang="en-US" sz="2800" dirty="0"/>
              <a:t>Sushi – Japan + Germany 	   --&gt; bratwurst</a:t>
            </a:r>
          </a:p>
          <a:p>
            <a:pPr marL="0" indent="0">
              <a:lnSpc>
                <a:spcPct val="100000"/>
              </a:lnSpc>
              <a:buNone/>
            </a:pPr>
            <a:endParaRPr lang="en-US" sz="2800" dirty="0"/>
          </a:p>
        </p:txBody>
      </p:sp>
    </p:spTree>
    <p:extLst>
      <p:ext uri="{BB962C8B-B14F-4D97-AF65-F5344CB8AC3E}">
        <p14:creationId xmlns:p14="http://schemas.microsoft.com/office/powerpoint/2010/main" val="45507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9EBE3-175A-86E0-D3C9-C00C666221C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42E3E4E-4478-F7AE-07DC-F3935861D7DC}"/>
              </a:ext>
            </a:extLst>
          </p:cNvPr>
          <p:cNvSpPr>
            <a:spLocks noGrp="1"/>
          </p:cNvSpPr>
          <p:nvPr>
            <p:ph idx="1"/>
          </p:nvPr>
        </p:nvSpPr>
        <p:spPr/>
        <p:txBody>
          <a:bodyPr anchor="t">
            <a:normAutofit/>
          </a:bodyPr>
          <a:lstStyle/>
          <a:p>
            <a:pPr>
              <a:lnSpc>
                <a:spcPct val="100000"/>
              </a:lnSpc>
            </a:pPr>
            <a:r>
              <a:rPr lang="en-US" sz="2000" dirty="0"/>
              <a:t>What is Generative Artificial Intelligence? Let’s ask it!</a:t>
            </a:r>
          </a:p>
          <a:p>
            <a:pPr>
              <a:lnSpc>
                <a:spcPct val="100000"/>
              </a:lnSpc>
            </a:pPr>
            <a:r>
              <a:rPr lang="en-US" sz="2000" dirty="0"/>
              <a:t>What are Large Language Models? Let’s ask it!</a:t>
            </a:r>
          </a:p>
          <a:p>
            <a:pPr>
              <a:lnSpc>
                <a:spcPct val="100000"/>
              </a:lnSpc>
            </a:pPr>
            <a:r>
              <a:rPr lang="en-US" sz="2000" dirty="0"/>
              <a:t>The process of building LLMs</a:t>
            </a:r>
          </a:p>
          <a:p>
            <a:pPr>
              <a:lnSpc>
                <a:spcPct val="100000"/>
              </a:lnSpc>
            </a:pPr>
            <a:r>
              <a:rPr lang="en-US" sz="2000" dirty="0"/>
              <a:t>Prompt engineering</a:t>
            </a:r>
          </a:p>
          <a:p>
            <a:pPr>
              <a:lnSpc>
                <a:spcPct val="100000"/>
              </a:lnSpc>
            </a:pPr>
            <a:r>
              <a:rPr lang="en-US" sz="2000" dirty="0"/>
              <a:t>Retrieval Augmented Generation</a:t>
            </a:r>
          </a:p>
          <a:p>
            <a:pPr>
              <a:lnSpc>
                <a:spcPct val="100000"/>
              </a:lnSpc>
            </a:pPr>
            <a:r>
              <a:rPr lang="en-US" sz="2000" dirty="0"/>
              <a:t>Fine-Tuning</a:t>
            </a:r>
          </a:p>
          <a:p>
            <a:pPr>
              <a:lnSpc>
                <a:spcPct val="100000"/>
              </a:lnSpc>
            </a:pPr>
            <a:r>
              <a:rPr lang="en-US" sz="2000" dirty="0"/>
              <a:t>Case study #1: unstructured text analysis for autism interviews</a:t>
            </a:r>
          </a:p>
          <a:p>
            <a:pPr>
              <a:lnSpc>
                <a:spcPct val="100000"/>
              </a:lnSpc>
            </a:pPr>
            <a:r>
              <a:rPr lang="en-US" sz="2000" dirty="0"/>
              <a:t>Case study #2: depolarizing chatbots</a:t>
            </a:r>
          </a:p>
          <a:p>
            <a:pPr>
              <a:lnSpc>
                <a:spcPct val="100000"/>
              </a:lnSpc>
            </a:pPr>
            <a:r>
              <a:rPr lang="en-US" sz="2000" dirty="0"/>
              <a:t>Quiz</a:t>
            </a:r>
          </a:p>
          <a:p>
            <a:pPr>
              <a:lnSpc>
                <a:spcPct val="200000"/>
              </a:lnSpc>
            </a:pPr>
            <a:endParaRPr lang="en-US" sz="2000" dirty="0"/>
          </a:p>
        </p:txBody>
      </p:sp>
    </p:spTree>
    <p:extLst>
      <p:ext uri="{BB962C8B-B14F-4D97-AF65-F5344CB8AC3E}">
        <p14:creationId xmlns:p14="http://schemas.microsoft.com/office/powerpoint/2010/main" val="3250258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E7D3E-299F-4C2B-7AB6-92EBBD092806}"/>
              </a:ext>
            </a:extLst>
          </p:cNvPr>
          <p:cNvSpPr>
            <a:spLocks noGrp="1"/>
          </p:cNvSpPr>
          <p:nvPr>
            <p:ph type="title"/>
          </p:nvPr>
        </p:nvSpPr>
        <p:spPr/>
        <p:txBody>
          <a:bodyPr/>
          <a:lstStyle/>
          <a:p>
            <a:r>
              <a:rPr lang="en-US" dirty="0"/>
              <a:t>Model Architecture Selection</a:t>
            </a:r>
          </a:p>
        </p:txBody>
      </p:sp>
      <p:sp>
        <p:nvSpPr>
          <p:cNvPr id="3" name="Content Placeholder 2">
            <a:extLst>
              <a:ext uri="{FF2B5EF4-FFF2-40B4-BE49-F238E27FC236}">
                <a16:creationId xmlns:a16="http://schemas.microsoft.com/office/drawing/2014/main" id="{B828155A-C049-7414-D14E-46A0BB719444}"/>
              </a:ext>
            </a:extLst>
          </p:cNvPr>
          <p:cNvSpPr>
            <a:spLocks noGrp="1"/>
          </p:cNvSpPr>
          <p:nvPr>
            <p:ph idx="1"/>
          </p:nvPr>
        </p:nvSpPr>
        <p:spPr/>
        <p:txBody>
          <a:bodyPr>
            <a:normAutofit/>
          </a:bodyPr>
          <a:lstStyle/>
          <a:p>
            <a:r>
              <a:rPr lang="en-US" sz="2000" b="1" dirty="0"/>
              <a:t>Choosing an Architecture</a:t>
            </a:r>
            <a:r>
              <a:rPr lang="en-US" sz="2000" dirty="0"/>
              <a:t>: The architecture of a model defines its structure and components. Transformers are the architecture of choice for LLMs due to their effectiveness in capturing long-range dependencies in text. </a:t>
            </a:r>
          </a:p>
          <a:p>
            <a:r>
              <a:rPr lang="en-US" sz="2000" dirty="0"/>
              <a:t>Common architectures include BERT (Bidirectional Encoder Representations from Transformers), GPT (Generative Pretrained Transformer), and others based on transformer layers.</a:t>
            </a:r>
          </a:p>
          <a:p>
            <a:r>
              <a:rPr lang="en-US" sz="2000" b="1" dirty="0"/>
              <a:t>Hyperparameter Selection</a:t>
            </a:r>
            <a:r>
              <a:rPr lang="en-US" sz="2000" dirty="0"/>
              <a:t>: Decisions on the number of layers, attention heads, hidden units, batch size, and other parameters are essential in defining the model’s capacity and efficiency. </a:t>
            </a:r>
          </a:p>
          <a:p>
            <a:r>
              <a:rPr lang="en-US" sz="2000" dirty="0"/>
              <a:t>These choices impact model performance, computational costs, and training time.</a:t>
            </a:r>
          </a:p>
        </p:txBody>
      </p:sp>
      <p:sp>
        <p:nvSpPr>
          <p:cNvPr id="4" name="Slide Number Placeholder 3">
            <a:extLst>
              <a:ext uri="{FF2B5EF4-FFF2-40B4-BE49-F238E27FC236}">
                <a16:creationId xmlns:a16="http://schemas.microsoft.com/office/drawing/2014/main" id="{9C659E64-C592-F472-3650-D41786368198}"/>
              </a:ext>
            </a:extLst>
          </p:cNvPr>
          <p:cNvSpPr>
            <a:spLocks noGrp="1"/>
          </p:cNvSpPr>
          <p:nvPr>
            <p:ph type="sldNum" sz="quarter" idx="12"/>
          </p:nvPr>
        </p:nvSpPr>
        <p:spPr/>
        <p:txBody>
          <a:bodyPr/>
          <a:lstStyle/>
          <a:p>
            <a:fld id="{3A98EE3D-8CD1-4C3F-BD1C-C98C9596463C}" type="slidenum">
              <a:rPr lang="en-US" smtClean="0"/>
              <a:t>20</a:t>
            </a:fld>
            <a:endParaRPr lang="en-US" dirty="0"/>
          </a:p>
        </p:txBody>
      </p:sp>
    </p:spTree>
    <p:extLst>
      <p:ext uri="{BB962C8B-B14F-4D97-AF65-F5344CB8AC3E}">
        <p14:creationId xmlns:p14="http://schemas.microsoft.com/office/powerpoint/2010/main" val="399093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DF3F6-3D82-1E23-25D9-CF4E4A204C0D}"/>
              </a:ext>
            </a:extLst>
          </p:cNvPr>
          <p:cNvSpPr>
            <a:spLocks noGrp="1"/>
          </p:cNvSpPr>
          <p:nvPr>
            <p:ph type="title"/>
          </p:nvPr>
        </p:nvSpPr>
        <p:spPr/>
        <p:txBody>
          <a:bodyPr/>
          <a:lstStyle/>
          <a:p>
            <a:r>
              <a:rPr lang="en-US" dirty="0"/>
              <a:t>Foundation Model Training</a:t>
            </a:r>
          </a:p>
        </p:txBody>
      </p:sp>
      <p:sp>
        <p:nvSpPr>
          <p:cNvPr id="3" name="Content Placeholder 2">
            <a:extLst>
              <a:ext uri="{FF2B5EF4-FFF2-40B4-BE49-F238E27FC236}">
                <a16:creationId xmlns:a16="http://schemas.microsoft.com/office/drawing/2014/main" id="{3DACE787-92C0-1ACF-E701-EC35AA91A1A7}"/>
              </a:ext>
            </a:extLst>
          </p:cNvPr>
          <p:cNvSpPr>
            <a:spLocks noGrp="1"/>
          </p:cNvSpPr>
          <p:nvPr>
            <p:ph idx="1"/>
          </p:nvPr>
        </p:nvSpPr>
        <p:spPr/>
        <p:txBody>
          <a:bodyPr>
            <a:normAutofit/>
          </a:bodyPr>
          <a:lstStyle/>
          <a:p>
            <a:r>
              <a:rPr lang="en-US" sz="2000" b="1" dirty="0"/>
              <a:t>Objective</a:t>
            </a:r>
            <a:r>
              <a:rPr lang="en-US" sz="2000" dirty="0"/>
              <a:t>: Teach the model language patterns and general knowledge by training it on large datasets with a self-supervised learning objective. Examples of self-supervised tasks include:</a:t>
            </a:r>
          </a:p>
          <a:p>
            <a:pPr lvl="1"/>
            <a:r>
              <a:rPr lang="en-US" sz="1800" b="1" dirty="0"/>
              <a:t>Masked Language Modeling (MLM)</a:t>
            </a:r>
            <a:r>
              <a:rPr lang="en-US" sz="1800" dirty="0"/>
              <a:t>: Used in BERT, where certain words are masked, and the model learns to predict them based on context.</a:t>
            </a:r>
          </a:p>
          <a:p>
            <a:pPr lvl="1"/>
            <a:r>
              <a:rPr lang="en-US" sz="1800" b="1" dirty="0"/>
              <a:t>Causal Language Modeling</a:t>
            </a:r>
            <a:r>
              <a:rPr lang="en-US" sz="1800" dirty="0"/>
              <a:t>: Used in GPT, where the model learns to predict the next word in a sequence.</a:t>
            </a:r>
          </a:p>
          <a:p>
            <a:r>
              <a:rPr lang="en-US" sz="2000" b="1" dirty="0"/>
              <a:t>Training Process</a:t>
            </a:r>
            <a:r>
              <a:rPr lang="en-US" sz="2000" dirty="0"/>
              <a:t>: Involves passing batches of tokenized text through the model and adjusting its weights to minimize prediction errors. This phase is computationally intense, often using powerful hardware (GPUs or TPUs) over several weeks or months.</a:t>
            </a:r>
          </a:p>
          <a:p>
            <a:r>
              <a:rPr lang="en-US" sz="2000" b="1" dirty="0"/>
              <a:t>Optimization</a:t>
            </a:r>
            <a:r>
              <a:rPr lang="en-US" sz="2000" dirty="0"/>
              <a:t>: Techniques like Adam optimization and learning rate schedules help the model converge to optimal performance while avoiding overfitting.</a:t>
            </a:r>
          </a:p>
        </p:txBody>
      </p:sp>
      <p:sp>
        <p:nvSpPr>
          <p:cNvPr id="4" name="Slide Number Placeholder 3">
            <a:extLst>
              <a:ext uri="{FF2B5EF4-FFF2-40B4-BE49-F238E27FC236}">
                <a16:creationId xmlns:a16="http://schemas.microsoft.com/office/drawing/2014/main" id="{3737417E-B783-4B3F-97F2-3F2298BC75BF}"/>
              </a:ext>
            </a:extLst>
          </p:cNvPr>
          <p:cNvSpPr>
            <a:spLocks noGrp="1"/>
          </p:cNvSpPr>
          <p:nvPr>
            <p:ph type="sldNum" sz="quarter" idx="12"/>
          </p:nvPr>
        </p:nvSpPr>
        <p:spPr/>
        <p:txBody>
          <a:bodyPr/>
          <a:lstStyle/>
          <a:p>
            <a:fld id="{3A98EE3D-8CD1-4C3F-BD1C-C98C9596463C}" type="slidenum">
              <a:rPr lang="en-US" smtClean="0"/>
              <a:t>21</a:t>
            </a:fld>
            <a:endParaRPr lang="en-US" dirty="0"/>
          </a:p>
        </p:txBody>
      </p:sp>
    </p:spTree>
    <p:extLst>
      <p:ext uri="{BB962C8B-B14F-4D97-AF65-F5344CB8AC3E}">
        <p14:creationId xmlns:p14="http://schemas.microsoft.com/office/powerpoint/2010/main" val="376028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5A884D-0525-44A4-A31C-747E5713AD11}"/>
              </a:ext>
            </a:extLst>
          </p:cNvPr>
          <p:cNvPicPr>
            <a:picLocks noChangeAspect="1"/>
          </p:cNvPicPr>
          <p:nvPr/>
        </p:nvPicPr>
        <p:blipFill>
          <a:blip r:embed="rId3"/>
          <a:srcRect r="24555"/>
          <a:stretch>
            <a:fillRect/>
          </a:stretch>
        </p:blipFill>
        <p:spPr>
          <a:xfrm>
            <a:off x="1267679" y="1754093"/>
            <a:ext cx="9582903" cy="28654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3110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CD584-E63C-C2E0-1252-EADE519D8604}"/>
              </a:ext>
            </a:extLst>
          </p:cNvPr>
          <p:cNvSpPr>
            <a:spLocks noGrp="1"/>
          </p:cNvSpPr>
          <p:nvPr>
            <p:ph type="title"/>
          </p:nvPr>
        </p:nvSpPr>
        <p:spPr>
          <a:xfrm>
            <a:off x="672280" y="944752"/>
            <a:ext cx="3259016" cy="1198680"/>
          </a:xfrm>
        </p:spPr>
        <p:txBody>
          <a:bodyPr>
            <a:normAutofit/>
          </a:bodyPr>
          <a:lstStyle/>
          <a:p>
            <a:r>
              <a:rPr lang="en-US" dirty="0">
                <a:solidFill>
                  <a:schemeClr val="tx1"/>
                </a:solidFill>
              </a:rPr>
              <a:t>Prompt Engineering</a:t>
            </a:r>
          </a:p>
        </p:txBody>
      </p:sp>
      <p:sp>
        <p:nvSpPr>
          <p:cNvPr id="3" name="Content Placeholder 2">
            <a:extLst>
              <a:ext uri="{FF2B5EF4-FFF2-40B4-BE49-F238E27FC236}">
                <a16:creationId xmlns:a16="http://schemas.microsoft.com/office/drawing/2014/main" id="{114217EC-6D88-C9F6-93D1-D418F69D37EB}"/>
              </a:ext>
            </a:extLst>
          </p:cNvPr>
          <p:cNvSpPr>
            <a:spLocks noGrp="1"/>
          </p:cNvSpPr>
          <p:nvPr>
            <p:ph idx="1"/>
          </p:nvPr>
        </p:nvSpPr>
        <p:spPr>
          <a:xfrm>
            <a:off x="671513" y="2536031"/>
            <a:ext cx="3123783" cy="3671936"/>
          </a:xfrm>
        </p:spPr>
        <p:txBody>
          <a:bodyPr anchor="t">
            <a:normAutofit/>
          </a:bodyPr>
          <a:lstStyle/>
          <a:p>
            <a:r>
              <a:rPr lang="en-US" dirty="0">
                <a:solidFill>
                  <a:schemeClr val="tx1"/>
                </a:solidFill>
              </a:rPr>
              <a:t>Prompt engineering is the process of crafting inputs, or "prompts," to get large language models (LLMs) like ChatGPT to produce useful and accurate responses. </a:t>
            </a:r>
          </a:p>
          <a:p>
            <a:r>
              <a:rPr lang="en-US" dirty="0">
                <a:solidFill>
                  <a:schemeClr val="tx1"/>
                </a:solidFill>
              </a:rPr>
              <a:t>Effective prompt engineering helps shape how the model interprets and responds to your input, which can enhance its accuracy, creativity, and relevance.</a:t>
            </a:r>
          </a:p>
        </p:txBody>
      </p:sp>
      <p:pic>
        <p:nvPicPr>
          <p:cNvPr id="10246" name="Picture 6" descr="The Rise and Fall of Prompt Engineering: Fad or Future? - KDnuggets">
            <a:extLst>
              <a:ext uri="{FF2B5EF4-FFF2-40B4-BE49-F238E27FC236}">
                <a16:creationId xmlns:a16="http://schemas.microsoft.com/office/drawing/2014/main" id="{6DE5695E-8357-ED7E-C1E5-A16B1904ED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18" r="15610"/>
          <a:stretch/>
        </p:blipFill>
        <p:spPr bwMode="auto">
          <a:xfrm>
            <a:off x="4402847" y="649908"/>
            <a:ext cx="7045602" cy="578936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EB42432-AB77-C069-7ED1-121DADF78A8B}"/>
              </a:ext>
            </a:extLst>
          </p:cNvPr>
          <p:cNvSpPr>
            <a:spLocks noGrp="1"/>
          </p:cNvSpPr>
          <p:nvPr>
            <p:ph type="sldNum" sz="quarter" idx="12"/>
          </p:nvPr>
        </p:nvSpPr>
        <p:spPr>
          <a:xfrm>
            <a:off x="10558300" y="6423914"/>
            <a:ext cx="1052510" cy="365125"/>
          </a:xfrm>
        </p:spPr>
        <p:txBody>
          <a:bodyPr>
            <a:normAutofit/>
          </a:bodyPr>
          <a:lstStyle/>
          <a:p>
            <a:pPr>
              <a:spcAft>
                <a:spcPts val="600"/>
              </a:spcAft>
            </a:pPr>
            <a:fld id="{3A98EE3D-8CD1-4C3F-BD1C-C98C9596463C}" type="slidenum">
              <a:rPr lang="en-US">
                <a:solidFill>
                  <a:schemeClr val="bg1">
                    <a:lumMod val="75000"/>
                    <a:lumOff val="25000"/>
                  </a:schemeClr>
                </a:solidFill>
              </a:rPr>
              <a:pPr>
                <a:spcAft>
                  <a:spcPts val="600"/>
                </a:spcAft>
              </a:pPr>
              <a:t>23</a:t>
            </a:fld>
            <a:endParaRPr lang="en-US">
              <a:solidFill>
                <a:schemeClr val="bg1">
                  <a:lumMod val="75000"/>
                  <a:lumOff val="25000"/>
                </a:schemeClr>
              </a:solidFill>
            </a:endParaRPr>
          </a:p>
        </p:txBody>
      </p:sp>
    </p:spTree>
    <p:extLst>
      <p:ext uri="{BB962C8B-B14F-4D97-AF65-F5344CB8AC3E}">
        <p14:creationId xmlns:p14="http://schemas.microsoft.com/office/powerpoint/2010/main" val="2786221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405E5A-7332-1627-C3F1-3A04159F8EC4}"/>
              </a:ext>
            </a:extLst>
          </p:cNvPr>
          <p:cNvSpPr txBox="1"/>
          <p:nvPr/>
        </p:nvSpPr>
        <p:spPr>
          <a:xfrm>
            <a:off x="238836" y="2001755"/>
            <a:ext cx="5670644" cy="3108543"/>
          </a:xfrm>
          <a:prstGeom prst="rect">
            <a:avLst/>
          </a:prstGeom>
          <a:effectLst>
            <a:outerShdw blurRad="254000" dist="1270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sz="2800" i="0" dirty="0">
                <a:solidFill>
                  <a:srgbClr val="353740"/>
                </a:solidFill>
                <a:latin typeface="WeblySleek UI Light" panose="020B0502040204020203" pitchFamily="34" charset="0"/>
                <a:cs typeface="WeblySleek UI Light" panose="020B0502040204020203" pitchFamily="34" charset="0"/>
              </a:rPr>
              <a:t>You are rating movies based on reviews. After each review, rate each movie as "good" or "bad".</a:t>
            </a:r>
          </a:p>
          <a:p>
            <a:endParaRPr lang="en-US" sz="2800" dirty="0">
              <a:solidFill>
                <a:srgbClr val="353740"/>
              </a:solidFill>
              <a:latin typeface="WeblySleek UI Light" panose="020B0502040204020203" pitchFamily="34" charset="0"/>
              <a:cs typeface="WeblySleek UI Light" panose="020B0502040204020203" pitchFamily="34" charset="0"/>
            </a:endParaRPr>
          </a:p>
          <a:p>
            <a:r>
              <a:rPr lang="en-US" sz="2800" i="0" dirty="0">
                <a:solidFill>
                  <a:srgbClr val="353740"/>
                </a:solidFill>
                <a:latin typeface="WeblySleek UI Light" panose="020B0502040204020203" pitchFamily="34" charset="0"/>
                <a:cs typeface="WeblySleek UI Light" panose="020B0502040204020203" pitchFamily="34" charset="0"/>
              </a:rPr>
              <a:t>Review: </a:t>
            </a:r>
            <a:r>
              <a:rPr lang="en-US" sz="2800" i="0" dirty="0">
                <a:solidFill>
                  <a:srgbClr val="353740"/>
                </a:solidFill>
                <a:highlight>
                  <a:srgbClr val="FFFF00"/>
                </a:highlight>
                <a:latin typeface="WeblySleek UI Light" panose="020B0502040204020203" pitchFamily="34" charset="0"/>
                <a:cs typeface="WeblySleek UI Light" panose="020B0502040204020203" pitchFamily="34" charset="0"/>
              </a:rPr>
              <a:t>&lt;INSERT REVIEW HERE&gt;</a:t>
            </a:r>
          </a:p>
          <a:p>
            <a:endParaRPr lang="en-US" sz="2800" dirty="0">
              <a:solidFill>
                <a:srgbClr val="353740"/>
              </a:solidFill>
              <a:latin typeface="WeblySleek UI Light" panose="020B0502040204020203" pitchFamily="34" charset="0"/>
              <a:cs typeface="WeblySleek UI Light" panose="020B0502040204020203" pitchFamily="34" charset="0"/>
            </a:endParaRPr>
          </a:p>
          <a:p>
            <a:r>
              <a:rPr lang="en-US" sz="2800" i="0" dirty="0">
                <a:solidFill>
                  <a:srgbClr val="353740"/>
                </a:solidFill>
                <a:latin typeface="WeblySleek UI Light" panose="020B0502040204020203" pitchFamily="34" charset="0"/>
                <a:cs typeface="WeblySleek UI Light" panose="020B0502040204020203" pitchFamily="34" charset="0"/>
              </a:rPr>
              <a:t>Rating: the movie was</a:t>
            </a:r>
            <a:endParaRPr lang="en-US" sz="2800" dirty="0">
              <a:latin typeface="WeblySleek UI Light" panose="020B0502040204020203" pitchFamily="34" charset="0"/>
              <a:cs typeface="WeblySleek UI Light" panose="020B0502040204020203" pitchFamily="34" charset="0"/>
            </a:endParaRPr>
          </a:p>
        </p:txBody>
      </p:sp>
      <p:sp>
        <p:nvSpPr>
          <p:cNvPr id="6" name="TextBox 5">
            <a:extLst>
              <a:ext uri="{FF2B5EF4-FFF2-40B4-BE49-F238E27FC236}">
                <a16:creationId xmlns:a16="http://schemas.microsoft.com/office/drawing/2014/main" id="{623CB59D-89AF-7C03-CA85-C6325B14C6C0}"/>
              </a:ext>
            </a:extLst>
          </p:cNvPr>
          <p:cNvSpPr txBox="1"/>
          <p:nvPr/>
        </p:nvSpPr>
        <p:spPr>
          <a:xfrm>
            <a:off x="6282520" y="2001755"/>
            <a:ext cx="5670644" cy="3108543"/>
          </a:xfrm>
          <a:prstGeom prst="rect">
            <a:avLst/>
          </a:prstGeom>
          <a:effectLst>
            <a:outerShdw blurRad="254000" dist="1270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sz="2800" b="0" i="0" dirty="0">
                <a:solidFill>
                  <a:srgbClr val="353740"/>
                </a:solidFill>
                <a:effectLst/>
                <a:latin typeface="WeblySleek UI Light" panose="020B0502040204020203" pitchFamily="34" charset="0"/>
                <a:cs typeface="WeblySleek UI Light" panose="020B0502040204020203" pitchFamily="34" charset="0"/>
              </a:rPr>
              <a:t>Rate the following movie review on a scale of 1 to 10, where “1” is good, and 10 is “bad”.</a:t>
            </a:r>
          </a:p>
          <a:p>
            <a:endParaRPr lang="en-US" sz="2800" dirty="0">
              <a:solidFill>
                <a:srgbClr val="353740"/>
              </a:solidFill>
              <a:latin typeface="WeblySleek UI Light" panose="020B0502040204020203" pitchFamily="34" charset="0"/>
              <a:cs typeface="WeblySleek UI Light" panose="020B0502040204020203" pitchFamily="34" charset="0"/>
            </a:endParaRPr>
          </a:p>
          <a:p>
            <a:r>
              <a:rPr lang="en-US" sz="2800" b="0" i="0" dirty="0">
                <a:solidFill>
                  <a:srgbClr val="353740"/>
                </a:solidFill>
                <a:effectLst/>
                <a:latin typeface="WeblySleek UI Light" panose="020B0502040204020203" pitchFamily="34" charset="0"/>
                <a:cs typeface="WeblySleek UI Light" panose="020B0502040204020203" pitchFamily="34" charset="0"/>
              </a:rPr>
              <a:t>Review: </a:t>
            </a:r>
            <a:r>
              <a:rPr lang="en-US" sz="2800" b="0" i="0" dirty="0">
                <a:solidFill>
                  <a:srgbClr val="353740"/>
                </a:solidFill>
                <a:effectLst/>
                <a:highlight>
                  <a:srgbClr val="FFFF00"/>
                </a:highlight>
                <a:latin typeface="WeblySleek UI Light" panose="020B0502040204020203" pitchFamily="34" charset="0"/>
                <a:cs typeface="WeblySleek UI Light" panose="020B0502040204020203" pitchFamily="34" charset="0"/>
              </a:rPr>
              <a:t>&lt;INSERT REVIEW HERE&gt;</a:t>
            </a:r>
          </a:p>
          <a:p>
            <a:endParaRPr lang="en-US" sz="2800" dirty="0">
              <a:solidFill>
                <a:srgbClr val="353740"/>
              </a:solidFill>
              <a:latin typeface="WeblySleek UI Light" panose="020B0502040204020203" pitchFamily="34" charset="0"/>
              <a:cs typeface="WeblySleek UI Light" panose="020B0502040204020203" pitchFamily="34" charset="0"/>
            </a:endParaRPr>
          </a:p>
          <a:p>
            <a:r>
              <a:rPr lang="en-US" sz="2800" b="0" i="0" dirty="0">
                <a:solidFill>
                  <a:srgbClr val="353740"/>
                </a:solidFill>
                <a:effectLst/>
                <a:latin typeface="WeblySleek UI Light" panose="020B0502040204020203" pitchFamily="34" charset="0"/>
                <a:cs typeface="WeblySleek UI Light" panose="020B0502040204020203" pitchFamily="34" charset="0"/>
              </a:rPr>
              <a:t>Rating:</a:t>
            </a:r>
            <a:endParaRPr lang="en-US" sz="2800" dirty="0">
              <a:latin typeface="WeblySleek UI Light" panose="020B0502040204020203" pitchFamily="34" charset="0"/>
              <a:cs typeface="WeblySleek UI Light" panose="020B0502040204020203" pitchFamily="34" charset="0"/>
            </a:endParaRPr>
          </a:p>
        </p:txBody>
      </p:sp>
      <p:sp>
        <p:nvSpPr>
          <p:cNvPr id="7" name="Title 1">
            <a:extLst>
              <a:ext uri="{FF2B5EF4-FFF2-40B4-BE49-F238E27FC236}">
                <a16:creationId xmlns:a16="http://schemas.microsoft.com/office/drawing/2014/main" id="{2310E10F-8BE3-1920-DDE4-466DB63423DC}"/>
              </a:ext>
            </a:extLst>
          </p:cNvPr>
          <p:cNvSpPr>
            <a:spLocks noGrp="1"/>
          </p:cNvSpPr>
          <p:nvPr>
            <p:ph type="title"/>
          </p:nvPr>
        </p:nvSpPr>
        <p:spPr>
          <a:xfrm>
            <a:off x="415600" y="593367"/>
            <a:ext cx="11360800" cy="586504"/>
          </a:xfrm>
        </p:spPr>
        <p:txBody>
          <a:bodyPr>
            <a:normAutofit/>
          </a:bodyPr>
          <a:lstStyle/>
          <a:p>
            <a:r>
              <a:rPr lang="en-US" b="1" dirty="0">
                <a:solidFill>
                  <a:schemeClr val="tx1"/>
                </a:solidFill>
                <a:cs typeface="WeblySleek UI Light" panose="020B0502040204020203" pitchFamily="34" charset="0"/>
              </a:rPr>
              <a:t>What’s the best prompt?</a:t>
            </a:r>
          </a:p>
        </p:txBody>
      </p:sp>
    </p:spTree>
    <p:extLst>
      <p:ext uri="{BB962C8B-B14F-4D97-AF65-F5344CB8AC3E}">
        <p14:creationId xmlns:p14="http://schemas.microsoft.com/office/powerpoint/2010/main" val="72935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6822F-4D9A-0C9D-513C-2452A4C363D4}"/>
              </a:ext>
            </a:extLst>
          </p:cNvPr>
          <p:cNvSpPr>
            <a:spLocks noGrp="1"/>
          </p:cNvSpPr>
          <p:nvPr>
            <p:ph type="title"/>
          </p:nvPr>
        </p:nvSpPr>
        <p:spPr/>
        <p:txBody>
          <a:bodyPr/>
          <a:lstStyle/>
          <a:p>
            <a:r>
              <a:rPr lang="en-US" dirty="0"/>
              <a:t>1. Understand Your Goal</a:t>
            </a:r>
          </a:p>
        </p:txBody>
      </p:sp>
      <p:sp>
        <p:nvSpPr>
          <p:cNvPr id="3" name="Content Placeholder 2">
            <a:extLst>
              <a:ext uri="{FF2B5EF4-FFF2-40B4-BE49-F238E27FC236}">
                <a16:creationId xmlns:a16="http://schemas.microsoft.com/office/drawing/2014/main" id="{256E8D2D-3D08-7A31-E2FD-AFA809D02331}"/>
              </a:ext>
            </a:extLst>
          </p:cNvPr>
          <p:cNvSpPr>
            <a:spLocks noGrp="1"/>
          </p:cNvSpPr>
          <p:nvPr>
            <p:ph idx="1"/>
          </p:nvPr>
        </p:nvSpPr>
        <p:spPr/>
        <p:txBody>
          <a:bodyPr>
            <a:normAutofit/>
          </a:bodyPr>
          <a:lstStyle/>
          <a:p>
            <a:r>
              <a:rPr lang="en-US" sz="2400" dirty="0"/>
              <a:t>Before writing a prompt, clarify your objective. Are you seeking:</a:t>
            </a:r>
          </a:p>
          <a:p>
            <a:pPr lvl="1">
              <a:buFont typeface="Arial" panose="020B0604020202020204" pitchFamily="34" charset="0"/>
              <a:buChar char="•"/>
            </a:pPr>
            <a:r>
              <a:rPr lang="en-US" sz="2000" b="1" dirty="0"/>
              <a:t>Direct information or an answer</a:t>
            </a:r>
            <a:r>
              <a:rPr lang="en-US" sz="2000" dirty="0"/>
              <a:t>?</a:t>
            </a:r>
          </a:p>
          <a:p>
            <a:pPr lvl="1">
              <a:buFont typeface="Arial" panose="020B0604020202020204" pitchFamily="34" charset="0"/>
              <a:buChar char="•"/>
            </a:pPr>
            <a:r>
              <a:rPr lang="en-US" sz="2000" b="1" dirty="0"/>
              <a:t>Creative content</a:t>
            </a:r>
            <a:r>
              <a:rPr lang="en-US" sz="2000" dirty="0"/>
              <a:t> (e.g., a story, poem, or artwork description)?</a:t>
            </a:r>
          </a:p>
          <a:p>
            <a:pPr lvl="1">
              <a:buFont typeface="Arial" panose="020B0604020202020204" pitchFamily="34" charset="0"/>
              <a:buChar char="•"/>
            </a:pPr>
            <a:r>
              <a:rPr lang="en-US" sz="2000" b="1" dirty="0"/>
              <a:t>Code generation</a:t>
            </a:r>
            <a:r>
              <a:rPr lang="en-US" sz="2000" dirty="0"/>
              <a:t> or </a:t>
            </a:r>
            <a:r>
              <a:rPr lang="en-US" sz="2000" b="1" dirty="0"/>
              <a:t>technical explanations</a:t>
            </a:r>
            <a:r>
              <a:rPr lang="en-US" sz="2000" dirty="0"/>
              <a:t>?</a:t>
            </a:r>
          </a:p>
          <a:p>
            <a:pPr lvl="1">
              <a:buFont typeface="Arial" panose="020B0604020202020204" pitchFamily="34" charset="0"/>
              <a:buChar char="•"/>
            </a:pPr>
            <a:r>
              <a:rPr lang="en-US" sz="2000" b="1" dirty="0"/>
              <a:t>Analysis</a:t>
            </a:r>
            <a:r>
              <a:rPr lang="en-US" sz="2000" dirty="0"/>
              <a:t> or </a:t>
            </a:r>
            <a:r>
              <a:rPr lang="en-US" sz="2000" b="1" dirty="0"/>
              <a:t>summarization</a:t>
            </a:r>
            <a:r>
              <a:rPr lang="en-US" sz="2000" dirty="0"/>
              <a:t> of a topic?</a:t>
            </a:r>
          </a:p>
          <a:p>
            <a:r>
              <a:rPr lang="en-US" sz="2400" dirty="0"/>
              <a:t>Knowing your purpose helps you design the prompt to get closer to the desired outcome.</a:t>
            </a:r>
          </a:p>
        </p:txBody>
      </p:sp>
      <p:sp>
        <p:nvSpPr>
          <p:cNvPr id="4" name="Slide Number Placeholder 3">
            <a:extLst>
              <a:ext uri="{FF2B5EF4-FFF2-40B4-BE49-F238E27FC236}">
                <a16:creationId xmlns:a16="http://schemas.microsoft.com/office/drawing/2014/main" id="{274A27C2-8FC4-B050-EFE9-18822C1E3E18}"/>
              </a:ext>
            </a:extLst>
          </p:cNvPr>
          <p:cNvSpPr>
            <a:spLocks noGrp="1"/>
          </p:cNvSpPr>
          <p:nvPr>
            <p:ph type="sldNum" sz="quarter" idx="12"/>
          </p:nvPr>
        </p:nvSpPr>
        <p:spPr/>
        <p:txBody>
          <a:bodyPr/>
          <a:lstStyle/>
          <a:p>
            <a:fld id="{3A98EE3D-8CD1-4C3F-BD1C-C98C9596463C}" type="slidenum">
              <a:rPr lang="en-US" smtClean="0"/>
              <a:t>25</a:t>
            </a:fld>
            <a:endParaRPr lang="en-US" dirty="0"/>
          </a:p>
        </p:txBody>
      </p:sp>
    </p:spTree>
    <p:extLst>
      <p:ext uri="{BB962C8B-B14F-4D97-AF65-F5344CB8AC3E}">
        <p14:creationId xmlns:p14="http://schemas.microsoft.com/office/powerpoint/2010/main" val="1426850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70B6E-EC73-065D-BE4C-42060C0C8DE4}"/>
              </a:ext>
            </a:extLst>
          </p:cNvPr>
          <p:cNvSpPr>
            <a:spLocks noGrp="1"/>
          </p:cNvSpPr>
          <p:nvPr>
            <p:ph type="title"/>
          </p:nvPr>
        </p:nvSpPr>
        <p:spPr/>
        <p:txBody>
          <a:bodyPr>
            <a:normAutofit/>
          </a:bodyPr>
          <a:lstStyle/>
          <a:p>
            <a:r>
              <a:rPr lang="en-US" b="1" dirty="0"/>
              <a:t>2. Basic Prompt Techniques</a:t>
            </a:r>
            <a:endParaRPr lang="en-US" dirty="0"/>
          </a:p>
        </p:txBody>
      </p:sp>
      <p:sp>
        <p:nvSpPr>
          <p:cNvPr id="3" name="Content Placeholder 2">
            <a:extLst>
              <a:ext uri="{FF2B5EF4-FFF2-40B4-BE49-F238E27FC236}">
                <a16:creationId xmlns:a16="http://schemas.microsoft.com/office/drawing/2014/main" id="{14F1B802-590D-6F60-6B61-82A78FD5E35E}"/>
              </a:ext>
            </a:extLst>
          </p:cNvPr>
          <p:cNvSpPr>
            <a:spLocks noGrp="1"/>
          </p:cNvSpPr>
          <p:nvPr>
            <p:ph idx="1"/>
          </p:nvPr>
        </p:nvSpPr>
        <p:spPr/>
        <p:txBody>
          <a:bodyPr>
            <a:normAutofit/>
          </a:bodyPr>
          <a:lstStyle/>
          <a:p>
            <a:r>
              <a:rPr lang="en-US" sz="2000" b="1" dirty="0"/>
              <a:t>Simple Prompting</a:t>
            </a:r>
          </a:p>
          <a:p>
            <a:pPr lvl="1">
              <a:buFont typeface="Arial" panose="020B0604020202020204" pitchFamily="34" charset="0"/>
              <a:buChar char="•"/>
            </a:pPr>
            <a:r>
              <a:rPr lang="en-US" sz="1800" dirty="0"/>
              <a:t>Start with a straightforward question or command. If you want a direct answer, ask directly:</a:t>
            </a:r>
          </a:p>
          <a:p>
            <a:pPr marL="1012950" lvl="2" indent="-285750">
              <a:buFont typeface="Arial" panose="020B0604020202020204" pitchFamily="34" charset="0"/>
              <a:buChar char="•"/>
            </a:pPr>
            <a:r>
              <a:rPr lang="en-US" sz="1600" dirty="0"/>
              <a:t>Example: "What are the main benefits of renewable energy?"</a:t>
            </a:r>
          </a:p>
          <a:p>
            <a:r>
              <a:rPr lang="en-US" sz="2000" b="1" dirty="0"/>
              <a:t>Be Specific</a:t>
            </a:r>
          </a:p>
          <a:p>
            <a:pPr lvl="1">
              <a:buFont typeface="Arial" panose="020B0604020202020204" pitchFamily="34" charset="0"/>
              <a:buChar char="•"/>
            </a:pPr>
            <a:r>
              <a:rPr lang="en-US" sz="1800" dirty="0"/>
              <a:t>Narrow down the topic or format to limit ambiguity.</a:t>
            </a:r>
          </a:p>
          <a:p>
            <a:pPr marL="1012950" lvl="2" indent="-285750">
              <a:buFont typeface="Arial" panose="020B0604020202020204" pitchFamily="34" charset="0"/>
              <a:buChar char="•"/>
            </a:pPr>
            <a:r>
              <a:rPr lang="en-US" sz="1600" dirty="0"/>
              <a:t>Example: "List three environmental benefits of using solar energy over fossil fuels."</a:t>
            </a:r>
          </a:p>
          <a:p>
            <a:r>
              <a:rPr lang="en-US" sz="2000" b="1" dirty="0"/>
              <a:t>Role-Playing</a:t>
            </a:r>
          </a:p>
          <a:p>
            <a:pPr lvl="1">
              <a:buFont typeface="Arial" panose="020B0604020202020204" pitchFamily="34" charset="0"/>
              <a:buChar char="•"/>
            </a:pPr>
            <a:r>
              <a:rPr lang="en-US" sz="1800" dirty="0"/>
              <a:t>Ask the model to take on a persona or role. This can enhance responses for tasks needing domain-specific expertise.</a:t>
            </a:r>
          </a:p>
          <a:p>
            <a:pPr marL="1012950" lvl="2" indent="-285750">
              <a:buFont typeface="Arial" panose="020B0604020202020204" pitchFamily="34" charset="0"/>
              <a:buChar char="•"/>
            </a:pPr>
            <a:r>
              <a:rPr lang="en-US" sz="1600" dirty="0"/>
              <a:t>Example: "As a financial analyst, explain the advantages of investing in index funds for a beginner."</a:t>
            </a:r>
          </a:p>
          <a:p>
            <a:endParaRPr lang="en-US" sz="2000" dirty="0"/>
          </a:p>
        </p:txBody>
      </p:sp>
      <p:sp>
        <p:nvSpPr>
          <p:cNvPr id="4" name="Slide Number Placeholder 3">
            <a:extLst>
              <a:ext uri="{FF2B5EF4-FFF2-40B4-BE49-F238E27FC236}">
                <a16:creationId xmlns:a16="http://schemas.microsoft.com/office/drawing/2014/main" id="{474B8DFE-BE8C-5F93-17E1-16FFB5D2F6BF}"/>
              </a:ext>
            </a:extLst>
          </p:cNvPr>
          <p:cNvSpPr>
            <a:spLocks noGrp="1"/>
          </p:cNvSpPr>
          <p:nvPr>
            <p:ph type="sldNum" sz="quarter" idx="12"/>
          </p:nvPr>
        </p:nvSpPr>
        <p:spPr/>
        <p:txBody>
          <a:bodyPr/>
          <a:lstStyle/>
          <a:p>
            <a:fld id="{3A98EE3D-8CD1-4C3F-BD1C-C98C9596463C}" type="slidenum">
              <a:rPr lang="en-US" smtClean="0"/>
              <a:t>26</a:t>
            </a:fld>
            <a:endParaRPr lang="en-US" dirty="0"/>
          </a:p>
        </p:txBody>
      </p:sp>
    </p:spTree>
    <p:extLst>
      <p:ext uri="{BB962C8B-B14F-4D97-AF65-F5344CB8AC3E}">
        <p14:creationId xmlns:p14="http://schemas.microsoft.com/office/powerpoint/2010/main" val="2712654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42827-59B0-F1DC-9929-9A7C123BFBCE}"/>
              </a:ext>
            </a:extLst>
          </p:cNvPr>
          <p:cNvSpPr>
            <a:spLocks noGrp="1"/>
          </p:cNvSpPr>
          <p:nvPr>
            <p:ph type="title"/>
          </p:nvPr>
        </p:nvSpPr>
        <p:spPr/>
        <p:txBody>
          <a:bodyPr>
            <a:normAutofit/>
          </a:bodyPr>
          <a:lstStyle/>
          <a:p>
            <a:r>
              <a:rPr lang="en-US" b="1" dirty="0"/>
              <a:t>3.1 Advanced Techniques</a:t>
            </a:r>
            <a:endParaRPr lang="en-US" dirty="0"/>
          </a:p>
        </p:txBody>
      </p:sp>
      <p:sp>
        <p:nvSpPr>
          <p:cNvPr id="3" name="Content Placeholder 2">
            <a:extLst>
              <a:ext uri="{FF2B5EF4-FFF2-40B4-BE49-F238E27FC236}">
                <a16:creationId xmlns:a16="http://schemas.microsoft.com/office/drawing/2014/main" id="{95EB81E5-6157-7728-A051-1C98B29290B4}"/>
              </a:ext>
            </a:extLst>
          </p:cNvPr>
          <p:cNvSpPr>
            <a:spLocks noGrp="1"/>
          </p:cNvSpPr>
          <p:nvPr>
            <p:ph idx="1"/>
          </p:nvPr>
        </p:nvSpPr>
        <p:spPr/>
        <p:txBody>
          <a:bodyPr anchor="t">
            <a:normAutofit fontScale="92500" lnSpcReduction="20000"/>
          </a:bodyPr>
          <a:lstStyle/>
          <a:p>
            <a:r>
              <a:rPr lang="en-US" sz="2000" b="1" dirty="0"/>
              <a:t>Few-Shot Prompting</a:t>
            </a:r>
          </a:p>
          <a:p>
            <a:pPr lvl="1">
              <a:buFont typeface="Arial" panose="020B0604020202020204" pitchFamily="34" charset="0"/>
              <a:buChar char="•"/>
            </a:pPr>
            <a:r>
              <a:rPr lang="en-US" sz="1800" dirty="0"/>
              <a:t>Give the model a few examples in the prompt so it can infer the pattern. This is especially helpful for creative writing, pattern-based tasks, and custom formatting.</a:t>
            </a:r>
          </a:p>
          <a:p>
            <a:pPr marL="1012950" lvl="2" indent="-285750">
              <a:buFont typeface="Arial" panose="020B0604020202020204" pitchFamily="34" charset="0"/>
              <a:buChar char="•"/>
            </a:pPr>
            <a:r>
              <a:rPr lang="en-US" sz="1600" dirty="0" err="1"/>
              <a:t>Example:css</a:t>
            </a:r>
            <a:endParaRPr lang="en-US" sz="1600" dirty="0"/>
          </a:p>
          <a:p>
            <a:pPr marL="1012950" lvl="2" indent="-285750">
              <a:buFont typeface="Arial" panose="020B0604020202020204" pitchFamily="34" charset="0"/>
              <a:buChar char="•"/>
            </a:pPr>
            <a:r>
              <a:rPr lang="en-US" sz="1600" dirty="0"/>
              <a:t>Copy code</a:t>
            </a:r>
          </a:p>
          <a:p>
            <a:pPr marL="1012950" lvl="2" indent="-285750">
              <a:buFont typeface="Arial" panose="020B0604020202020204" pitchFamily="34" charset="0"/>
              <a:buChar char="•"/>
            </a:pPr>
            <a:r>
              <a:rPr lang="en-US" sz="1600" b="1" dirty="0"/>
              <a:t>Write a short metaphor about a rainy day. - Example: "The sky wept softly over the silent city." - Example: "Rain tapped its fingers impatiently on the rooftops." - New: </a:t>
            </a:r>
          </a:p>
          <a:p>
            <a:r>
              <a:rPr lang="en-US" sz="2000" b="1" dirty="0"/>
              <a:t>Chain of Thought Prompting</a:t>
            </a:r>
          </a:p>
          <a:p>
            <a:pPr lvl="1">
              <a:buFont typeface="Arial" panose="020B0604020202020204" pitchFamily="34" charset="0"/>
              <a:buChar char="•"/>
            </a:pPr>
            <a:r>
              <a:rPr lang="en-US" sz="1800" dirty="0"/>
              <a:t>Encourage the model to break down complex problems or provide step-by-step reasoning.</a:t>
            </a:r>
          </a:p>
          <a:p>
            <a:pPr marL="1012950" lvl="2" indent="-285750">
              <a:buFont typeface="Arial" panose="020B0604020202020204" pitchFamily="34" charset="0"/>
              <a:buChar char="•"/>
            </a:pPr>
            <a:r>
              <a:rPr lang="en-US" sz="1600" b="1" dirty="0"/>
              <a:t>Example: "Explain how photosynthesis works step-by-step, starting with how plants absorb sunlight."</a:t>
            </a:r>
          </a:p>
          <a:p>
            <a:r>
              <a:rPr lang="en-US" sz="2000" b="1" dirty="0"/>
              <a:t>Instructional Prompting</a:t>
            </a:r>
          </a:p>
          <a:p>
            <a:pPr lvl="1">
              <a:buFont typeface="Arial" panose="020B0604020202020204" pitchFamily="34" charset="0"/>
              <a:buChar char="•"/>
            </a:pPr>
            <a:r>
              <a:rPr lang="en-US" sz="1800" dirty="0"/>
              <a:t>Frame the prompt as an instruction. This helps clarify what output you’re looking for, especially in structured or technical tasks.</a:t>
            </a:r>
          </a:p>
          <a:p>
            <a:pPr marL="1012950" lvl="2" indent="-285750">
              <a:buFont typeface="Arial" panose="020B0604020202020204" pitchFamily="34" charset="0"/>
              <a:buChar char="•"/>
            </a:pPr>
            <a:r>
              <a:rPr lang="en-US" sz="1600" dirty="0"/>
              <a:t>Example: "Generate three catchy social media post ideas for a coffee shop's new seasonal drinks."</a:t>
            </a:r>
          </a:p>
          <a:p>
            <a:endParaRPr lang="en-US" sz="2000" dirty="0"/>
          </a:p>
        </p:txBody>
      </p:sp>
      <p:sp>
        <p:nvSpPr>
          <p:cNvPr id="4" name="Slide Number Placeholder 3">
            <a:extLst>
              <a:ext uri="{FF2B5EF4-FFF2-40B4-BE49-F238E27FC236}">
                <a16:creationId xmlns:a16="http://schemas.microsoft.com/office/drawing/2014/main" id="{C974B68B-E301-9B22-2F0C-D91A05B3AFB6}"/>
              </a:ext>
            </a:extLst>
          </p:cNvPr>
          <p:cNvSpPr>
            <a:spLocks noGrp="1"/>
          </p:cNvSpPr>
          <p:nvPr>
            <p:ph type="sldNum" sz="quarter" idx="12"/>
          </p:nvPr>
        </p:nvSpPr>
        <p:spPr/>
        <p:txBody>
          <a:bodyPr/>
          <a:lstStyle/>
          <a:p>
            <a:fld id="{3A98EE3D-8CD1-4C3F-BD1C-C98C9596463C}" type="slidenum">
              <a:rPr lang="en-US" smtClean="0"/>
              <a:t>27</a:t>
            </a:fld>
            <a:endParaRPr lang="en-US" dirty="0"/>
          </a:p>
        </p:txBody>
      </p:sp>
    </p:spTree>
    <p:extLst>
      <p:ext uri="{BB962C8B-B14F-4D97-AF65-F5344CB8AC3E}">
        <p14:creationId xmlns:p14="http://schemas.microsoft.com/office/powerpoint/2010/main" val="1009265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0D30-8089-1CB3-EAD3-B823C35FC099}"/>
              </a:ext>
            </a:extLst>
          </p:cNvPr>
          <p:cNvSpPr>
            <a:spLocks noGrp="1"/>
          </p:cNvSpPr>
          <p:nvPr>
            <p:ph type="title"/>
          </p:nvPr>
        </p:nvSpPr>
        <p:spPr>
          <a:xfrm>
            <a:off x="415600" y="593367"/>
            <a:ext cx="11360800" cy="674994"/>
          </a:xfrm>
        </p:spPr>
        <p:txBody>
          <a:bodyPr>
            <a:normAutofit/>
          </a:bodyPr>
          <a:lstStyle/>
          <a:p>
            <a:r>
              <a:rPr lang="en-US" b="1" dirty="0">
                <a:solidFill>
                  <a:schemeClr val="tx1"/>
                </a:solidFill>
                <a:cs typeface="WeblySleek UI Light" panose="020B0502040204020203" pitchFamily="34" charset="0"/>
              </a:rPr>
              <a:t>3.2 Zero-shot prompting</a:t>
            </a:r>
          </a:p>
        </p:txBody>
      </p:sp>
      <p:sp>
        <p:nvSpPr>
          <p:cNvPr id="3" name="Text Placeholder 2">
            <a:extLst>
              <a:ext uri="{FF2B5EF4-FFF2-40B4-BE49-F238E27FC236}">
                <a16:creationId xmlns:a16="http://schemas.microsoft.com/office/drawing/2014/main" id="{AE9B49A1-B4D7-F17E-CD8D-D9FCAD71667D}"/>
              </a:ext>
            </a:extLst>
          </p:cNvPr>
          <p:cNvSpPr>
            <a:spLocks noGrp="1"/>
          </p:cNvSpPr>
          <p:nvPr>
            <p:ph type="body" idx="1"/>
          </p:nvPr>
        </p:nvSpPr>
        <p:spPr>
          <a:xfrm>
            <a:off x="415600" y="1828800"/>
            <a:ext cx="11360800" cy="3372465"/>
          </a:xfrm>
        </p:spPr>
        <p:txBody>
          <a:bodyPr>
            <a:normAutofit/>
          </a:bodyPr>
          <a:lstStyle/>
          <a:p>
            <a:pPr marL="152396" indent="0">
              <a:buNone/>
            </a:pPr>
            <a:r>
              <a:rPr lang="en-US" sz="2400" dirty="0">
                <a:cs typeface="WeblySleek UI Light" panose="020B0502040204020203" pitchFamily="34" charset="0"/>
              </a:rPr>
              <a:t>Idea: models have been fine-tuned to follow instructions. Just put your instructions in the prompt</a:t>
            </a:r>
          </a:p>
          <a:p>
            <a:pPr marL="152396" indent="0">
              <a:buNone/>
            </a:pPr>
            <a:endParaRPr lang="en-US" sz="2400" dirty="0">
              <a:cs typeface="WeblySleek UI Light" panose="020B0502040204020203" pitchFamily="34" charset="0"/>
            </a:endParaRPr>
          </a:p>
          <a:p>
            <a:pPr marL="152396" indent="0">
              <a:buNone/>
            </a:pPr>
            <a:endParaRPr lang="en-US" sz="2400" dirty="0">
              <a:cs typeface="WeblySleek UI Light" panose="020B0502040204020203" pitchFamily="34" charset="0"/>
            </a:endParaRPr>
          </a:p>
          <a:p>
            <a:pPr marL="152396" indent="0">
              <a:buNone/>
            </a:pPr>
            <a:r>
              <a:rPr lang="en-US" sz="2400" dirty="0">
                <a:cs typeface="WeblySleek UI Light" panose="020B0502040204020203" pitchFamily="34" charset="0"/>
              </a:rPr>
              <a:t>Prompt: Classify the text into neutral, negative or positive.</a:t>
            </a:r>
          </a:p>
          <a:p>
            <a:pPr marL="152396" indent="0">
              <a:buNone/>
            </a:pPr>
            <a:r>
              <a:rPr lang="en-US" sz="2400" dirty="0">
                <a:cs typeface="WeblySleek UI Light" panose="020B0502040204020203" pitchFamily="34" charset="0"/>
              </a:rPr>
              <a:t>               Text: I think the vacation is okay.</a:t>
            </a:r>
          </a:p>
          <a:p>
            <a:pPr marL="152396" indent="0">
              <a:buNone/>
            </a:pPr>
            <a:r>
              <a:rPr lang="en-US" sz="2400" dirty="0">
                <a:cs typeface="WeblySleek UI Light" panose="020B0502040204020203" pitchFamily="34" charset="0"/>
              </a:rPr>
              <a:t>               Sentiment:</a:t>
            </a:r>
          </a:p>
        </p:txBody>
      </p:sp>
    </p:spTree>
    <p:extLst>
      <p:ext uri="{BB962C8B-B14F-4D97-AF65-F5344CB8AC3E}">
        <p14:creationId xmlns:p14="http://schemas.microsoft.com/office/powerpoint/2010/main" val="1759460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984E2-EA17-9E5A-6D35-C04A74F28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8C4BD2-BFE0-DA0B-CF76-74525EA4F7FA}"/>
              </a:ext>
            </a:extLst>
          </p:cNvPr>
          <p:cNvSpPr>
            <a:spLocks noGrp="1"/>
          </p:cNvSpPr>
          <p:nvPr>
            <p:ph type="title"/>
          </p:nvPr>
        </p:nvSpPr>
        <p:spPr>
          <a:xfrm>
            <a:off x="415600" y="593367"/>
            <a:ext cx="11360800" cy="616001"/>
          </a:xfrm>
        </p:spPr>
        <p:txBody>
          <a:bodyPr>
            <a:normAutofit/>
          </a:bodyPr>
          <a:lstStyle/>
          <a:p>
            <a:r>
              <a:rPr lang="en-US" b="1" dirty="0">
                <a:solidFill>
                  <a:schemeClr val="tx1"/>
                </a:solidFill>
                <a:cs typeface="WeblySleek UI Light" panose="020B0502040204020203" pitchFamily="34" charset="0"/>
              </a:rPr>
              <a:t>3.3 Few-shot prompting</a:t>
            </a:r>
          </a:p>
        </p:txBody>
      </p:sp>
      <p:sp>
        <p:nvSpPr>
          <p:cNvPr id="6" name="Text Placeholder 5">
            <a:extLst>
              <a:ext uri="{FF2B5EF4-FFF2-40B4-BE49-F238E27FC236}">
                <a16:creationId xmlns:a16="http://schemas.microsoft.com/office/drawing/2014/main" id="{D46495D9-ED17-B6B2-8A09-BD11D6C674E4}"/>
              </a:ext>
            </a:extLst>
          </p:cNvPr>
          <p:cNvSpPr>
            <a:spLocks noGrp="1"/>
          </p:cNvSpPr>
          <p:nvPr>
            <p:ph type="body" idx="1"/>
          </p:nvPr>
        </p:nvSpPr>
        <p:spPr>
          <a:xfrm>
            <a:off x="415600" y="1536633"/>
            <a:ext cx="4962645" cy="3291006"/>
          </a:xfrm>
        </p:spPr>
        <p:txBody>
          <a:bodyPr>
            <a:normAutofit fontScale="92500" lnSpcReduction="10000"/>
          </a:bodyPr>
          <a:lstStyle/>
          <a:p>
            <a:pPr marL="152396" indent="0">
              <a:buNone/>
            </a:pPr>
            <a:r>
              <a:rPr lang="en-US" sz="2000" b="1" dirty="0"/>
              <a:t>Prompt:</a:t>
            </a:r>
          </a:p>
          <a:p>
            <a:pPr marL="152396" indent="0">
              <a:buNone/>
            </a:pPr>
            <a:endParaRPr lang="en-US" sz="2000" b="1" dirty="0"/>
          </a:p>
          <a:p>
            <a:pPr marL="152396" indent="0">
              <a:buNone/>
            </a:pPr>
            <a:r>
              <a:rPr lang="en-US" sz="1800" dirty="0"/>
              <a:t>Below are examples of analogies. For each pair, complete the analogy in a similar format.</a:t>
            </a:r>
          </a:p>
          <a:p>
            <a:pPr marL="152396" indent="0">
              <a:buNone/>
            </a:pPr>
            <a:endParaRPr lang="en-US" sz="1800" dirty="0"/>
          </a:p>
          <a:p>
            <a:pPr marL="152396" indent="0">
              <a:buNone/>
            </a:pPr>
            <a:r>
              <a:rPr lang="en-US" sz="1800" dirty="0"/>
              <a:t>1. King is to Queen as Man is to Woman.</a:t>
            </a:r>
          </a:p>
          <a:p>
            <a:pPr marL="152396" indent="0">
              <a:buNone/>
            </a:pPr>
            <a:r>
              <a:rPr lang="en-US" sz="1800" dirty="0"/>
              <a:t>2. Sun is to Day as Moon is to Night.</a:t>
            </a:r>
          </a:p>
          <a:p>
            <a:pPr marL="152396" indent="0">
              <a:buNone/>
            </a:pPr>
            <a:r>
              <a:rPr lang="en-US" sz="1800" dirty="0"/>
              <a:t>3. Cat is to Kitten as Dog is to Puppy.</a:t>
            </a:r>
          </a:p>
          <a:p>
            <a:pPr marL="152396" indent="0">
              <a:buNone/>
            </a:pPr>
            <a:r>
              <a:rPr lang="en-US" sz="1800" dirty="0"/>
              <a:t>4. Tree is to Forest as Flower is to ?</a:t>
            </a:r>
          </a:p>
          <a:p>
            <a:pPr marL="152396" indent="0">
              <a:buNone/>
            </a:pPr>
            <a:endParaRPr lang="en-US" sz="1800" dirty="0"/>
          </a:p>
          <a:p>
            <a:pPr marL="152396" indent="0">
              <a:buNone/>
            </a:pPr>
            <a:r>
              <a:rPr lang="en-US" sz="1800" dirty="0"/>
              <a:t>Answer:</a:t>
            </a:r>
          </a:p>
        </p:txBody>
      </p:sp>
      <p:sp>
        <p:nvSpPr>
          <p:cNvPr id="8" name="TextBox 7">
            <a:extLst>
              <a:ext uri="{FF2B5EF4-FFF2-40B4-BE49-F238E27FC236}">
                <a16:creationId xmlns:a16="http://schemas.microsoft.com/office/drawing/2014/main" id="{31319BCF-EEBF-1B08-D60A-13CB97E9E36D}"/>
              </a:ext>
            </a:extLst>
          </p:cNvPr>
          <p:cNvSpPr txBox="1"/>
          <p:nvPr/>
        </p:nvSpPr>
        <p:spPr>
          <a:xfrm>
            <a:off x="622076" y="5007305"/>
            <a:ext cx="7617355" cy="1200329"/>
          </a:xfrm>
          <a:prstGeom prst="rect">
            <a:avLst/>
          </a:prstGeom>
          <a:noFill/>
        </p:spPr>
        <p:txBody>
          <a:bodyPr wrap="square">
            <a:spAutoFit/>
          </a:bodyPr>
          <a:lstStyle/>
          <a:p>
            <a:r>
              <a:rPr lang="en-US" dirty="0">
                <a:solidFill>
                  <a:srgbClr val="0E0E0E"/>
                </a:solidFill>
                <a:effectLst/>
                <a:latin typeface=".SF NS"/>
              </a:rPr>
              <a:t>In this first prompt, we’ve provided three examples of analogies that show how pairs of related words are structured. After a few examples, the model is expected to follow the same pattern for the fourth analogy by inferring that the answer should be “Garden” or a similarly suitable word.</a:t>
            </a:r>
          </a:p>
        </p:txBody>
      </p:sp>
      <p:sp>
        <p:nvSpPr>
          <p:cNvPr id="10" name="TextBox 9">
            <a:extLst>
              <a:ext uri="{FF2B5EF4-FFF2-40B4-BE49-F238E27FC236}">
                <a16:creationId xmlns:a16="http://schemas.microsoft.com/office/drawing/2014/main" id="{EA10DCC9-7561-C23B-F72F-F17F6859CC4A}"/>
              </a:ext>
            </a:extLst>
          </p:cNvPr>
          <p:cNvSpPr txBox="1"/>
          <p:nvPr/>
        </p:nvSpPr>
        <p:spPr>
          <a:xfrm>
            <a:off x="5565058" y="1536633"/>
            <a:ext cx="6096000" cy="2769989"/>
          </a:xfrm>
          <a:prstGeom prst="rect">
            <a:avLst/>
          </a:prstGeom>
          <a:noFill/>
        </p:spPr>
        <p:txBody>
          <a:bodyPr wrap="square">
            <a:spAutoFit/>
          </a:bodyPr>
          <a:lstStyle/>
          <a:p>
            <a:r>
              <a:rPr lang="en-US" sz="2000" b="1" dirty="0"/>
              <a:t>Prompt: </a:t>
            </a:r>
          </a:p>
          <a:p>
            <a:endParaRPr lang="en-US" dirty="0"/>
          </a:p>
          <a:p>
            <a:r>
              <a:rPr lang="en-US" sz="1700" dirty="0"/>
              <a:t>Translate the following English phrases into Spanish.</a:t>
            </a:r>
          </a:p>
          <a:p>
            <a:endParaRPr lang="en-US" sz="1700" dirty="0"/>
          </a:p>
          <a:p>
            <a:r>
              <a:rPr lang="en-US" sz="1700" dirty="0"/>
              <a:t>1. Hello -&gt; Hola</a:t>
            </a:r>
          </a:p>
          <a:p>
            <a:r>
              <a:rPr lang="en-US" sz="1700" dirty="0"/>
              <a:t>2. Thank you -&gt; Gracias</a:t>
            </a:r>
          </a:p>
          <a:p>
            <a:r>
              <a:rPr lang="en-US" sz="1700" dirty="0"/>
              <a:t>3. Good night -&gt; </a:t>
            </a:r>
            <a:r>
              <a:rPr lang="en-US" sz="1700" dirty="0" err="1"/>
              <a:t>Buenas</a:t>
            </a:r>
            <a:r>
              <a:rPr lang="en-US" sz="1700" dirty="0"/>
              <a:t> </a:t>
            </a:r>
            <a:r>
              <a:rPr lang="en-US" sz="1700" dirty="0" err="1"/>
              <a:t>noches</a:t>
            </a:r>
            <a:endParaRPr lang="en-US" sz="1700" dirty="0"/>
          </a:p>
          <a:p>
            <a:r>
              <a:rPr lang="en-US" sz="1700" dirty="0"/>
              <a:t>4. How are you? -&gt; ?</a:t>
            </a:r>
          </a:p>
          <a:p>
            <a:endParaRPr lang="en-US" sz="1700" dirty="0"/>
          </a:p>
          <a:p>
            <a:r>
              <a:rPr lang="en-US" sz="1700" dirty="0"/>
              <a:t>Answer:</a:t>
            </a:r>
          </a:p>
        </p:txBody>
      </p:sp>
      <p:sp>
        <p:nvSpPr>
          <p:cNvPr id="12" name="TextBox 11">
            <a:extLst>
              <a:ext uri="{FF2B5EF4-FFF2-40B4-BE49-F238E27FC236}">
                <a16:creationId xmlns:a16="http://schemas.microsoft.com/office/drawing/2014/main" id="{EE3A6EC2-9B1F-696C-AC2F-466D59E03818}"/>
              </a:ext>
            </a:extLst>
          </p:cNvPr>
          <p:cNvSpPr txBox="1"/>
          <p:nvPr/>
        </p:nvSpPr>
        <p:spPr>
          <a:xfrm>
            <a:off x="9085007" y="3502802"/>
            <a:ext cx="2251586" cy="2308324"/>
          </a:xfrm>
          <a:prstGeom prst="rect">
            <a:avLst/>
          </a:prstGeom>
          <a:noFill/>
        </p:spPr>
        <p:txBody>
          <a:bodyPr wrap="square">
            <a:spAutoFit/>
          </a:bodyPr>
          <a:lstStyle/>
          <a:p>
            <a:r>
              <a:rPr lang="en-US" dirty="0">
                <a:solidFill>
                  <a:srgbClr val="0E0E0E"/>
                </a:solidFill>
                <a:effectLst/>
                <a:latin typeface=".SF NS"/>
              </a:rPr>
              <a:t>In this 2</a:t>
            </a:r>
            <a:r>
              <a:rPr lang="en-US" baseline="30000" dirty="0">
                <a:solidFill>
                  <a:srgbClr val="0E0E0E"/>
                </a:solidFill>
                <a:effectLst/>
                <a:latin typeface=".SF NS"/>
              </a:rPr>
              <a:t>nd</a:t>
            </a:r>
            <a:r>
              <a:rPr lang="en-US" dirty="0">
                <a:solidFill>
                  <a:srgbClr val="0E0E0E"/>
                </a:solidFill>
                <a:effectLst/>
                <a:latin typeface=".SF NS"/>
              </a:rPr>
              <a:t> prompt, the model is primed with a few translation examples and is expected to complete the last translation accordingly with “¿</a:t>
            </a:r>
            <a:r>
              <a:rPr lang="en-US" dirty="0" err="1">
                <a:solidFill>
                  <a:srgbClr val="0E0E0E"/>
                </a:solidFill>
                <a:effectLst/>
                <a:latin typeface=".SF NS"/>
              </a:rPr>
              <a:t>Cómo</a:t>
            </a:r>
            <a:r>
              <a:rPr lang="en-US" dirty="0">
                <a:solidFill>
                  <a:srgbClr val="0E0E0E"/>
                </a:solidFill>
                <a:effectLst/>
                <a:latin typeface=".SF NS"/>
              </a:rPr>
              <a:t> </a:t>
            </a:r>
            <a:r>
              <a:rPr lang="en-US" dirty="0" err="1">
                <a:solidFill>
                  <a:srgbClr val="0E0E0E"/>
                </a:solidFill>
                <a:effectLst/>
                <a:latin typeface=".SF NS"/>
              </a:rPr>
              <a:t>estás</a:t>
            </a:r>
            <a:r>
              <a:rPr lang="en-US" dirty="0">
                <a:solidFill>
                  <a:srgbClr val="0E0E0E"/>
                </a:solidFill>
                <a:effectLst/>
                <a:latin typeface=".SF NS"/>
              </a:rPr>
              <a:t>?”.</a:t>
            </a:r>
          </a:p>
        </p:txBody>
      </p:sp>
    </p:spTree>
    <p:extLst>
      <p:ext uri="{BB962C8B-B14F-4D97-AF65-F5344CB8AC3E}">
        <p14:creationId xmlns:p14="http://schemas.microsoft.com/office/powerpoint/2010/main" val="3245996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71918-7E26-2B08-B583-65AADC54F956}"/>
              </a:ext>
            </a:extLst>
          </p:cNvPr>
          <p:cNvSpPr>
            <a:spLocks noGrp="1"/>
          </p:cNvSpPr>
          <p:nvPr>
            <p:ph type="title"/>
          </p:nvPr>
        </p:nvSpPr>
        <p:spPr/>
        <p:txBody>
          <a:bodyPr/>
          <a:lstStyle/>
          <a:p>
            <a:r>
              <a:rPr lang="en-US" dirty="0"/>
              <a:t>Where does Generative AI Fit?</a:t>
            </a:r>
          </a:p>
        </p:txBody>
      </p:sp>
      <p:sp>
        <p:nvSpPr>
          <p:cNvPr id="4" name="Slide Number Placeholder 3">
            <a:extLst>
              <a:ext uri="{FF2B5EF4-FFF2-40B4-BE49-F238E27FC236}">
                <a16:creationId xmlns:a16="http://schemas.microsoft.com/office/drawing/2014/main" id="{063ADC42-3A42-C925-B74E-A6B8D95BCF53}"/>
              </a:ext>
            </a:extLst>
          </p:cNvPr>
          <p:cNvSpPr>
            <a:spLocks noGrp="1"/>
          </p:cNvSpPr>
          <p:nvPr>
            <p:ph type="sldNum" sz="quarter" idx="12"/>
          </p:nvPr>
        </p:nvSpPr>
        <p:spPr/>
        <p:txBody>
          <a:bodyPr/>
          <a:lstStyle/>
          <a:p>
            <a:fld id="{3A98EE3D-8CD1-4C3F-BD1C-C98C9596463C}" type="slidenum">
              <a:rPr lang="en-US" smtClean="0"/>
              <a:t>3</a:t>
            </a:fld>
            <a:endParaRPr lang="en-US" dirty="0"/>
          </a:p>
        </p:txBody>
      </p:sp>
      <p:sp>
        <p:nvSpPr>
          <p:cNvPr id="5" name="Oval 4">
            <a:extLst>
              <a:ext uri="{FF2B5EF4-FFF2-40B4-BE49-F238E27FC236}">
                <a16:creationId xmlns:a16="http://schemas.microsoft.com/office/drawing/2014/main" id="{96C29028-7548-4A8A-32A0-E08764E99E47}"/>
              </a:ext>
            </a:extLst>
          </p:cNvPr>
          <p:cNvSpPr/>
          <p:nvPr/>
        </p:nvSpPr>
        <p:spPr>
          <a:xfrm>
            <a:off x="703384" y="1496856"/>
            <a:ext cx="5205046" cy="4682532"/>
          </a:xfrm>
          <a:prstGeom prst="ellipse">
            <a:avLst/>
          </a:prstGeom>
          <a:solidFill>
            <a:srgbClr val="FFFF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62DA990-1030-87CE-48A0-B4B7AF30DAA5}"/>
              </a:ext>
            </a:extLst>
          </p:cNvPr>
          <p:cNvSpPr/>
          <p:nvPr/>
        </p:nvSpPr>
        <p:spPr>
          <a:xfrm>
            <a:off x="1301261" y="2457702"/>
            <a:ext cx="4009292" cy="3698142"/>
          </a:xfrm>
          <a:prstGeom prst="ellipse">
            <a:avLst/>
          </a:prstGeom>
          <a:solidFill>
            <a:srgbClr val="6FF709"/>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3DD80AC-726B-E4A9-4B42-089284B04991}"/>
              </a:ext>
            </a:extLst>
          </p:cNvPr>
          <p:cNvSpPr/>
          <p:nvPr/>
        </p:nvSpPr>
        <p:spPr>
          <a:xfrm>
            <a:off x="1863968" y="3507049"/>
            <a:ext cx="2883877" cy="2648795"/>
          </a:xfrm>
          <a:prstGeom prst="ellipse">
            <a:avLst/>
          </a:prstGeom>
          <a:solidFill>
            <a:srgbClr val="6FF1E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7D213F0-4547-A74E-CAA1-CD36B2B4E6B3}"/>
              </a:ext>
            </a:extLst>
          </p:cNvPr>
          <p:cNvSpPr/>
          <p:nvPr/>
        </p:nvSpPr>
        <p:spPr>
          <a:xfrm>
            <a:off x="2371409" y="4296899"/>
            <a:ext cx="1868993" cy="1858945"/>
          </a:xfrm>
          <a:prstGeom prst="ellipse">
            <a:avLst/>
          </a:prstGeom>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CAE7D6-9465-89B9-2BE6-0FD7BC963194}"/>
              </a:ext>
            </a:extLst>
          </p:cNvPr>
          <p:cNvSpPr/>
          <p:nvPr/>
        </p:nvSpPr>
        <p:spPr>
          <a:xfrm>
            <a:off x="3424849" y="2230734"/>
            <a:ext cx="4081269" cy="3948654"/>
          </a:xfrm>
          <a:prstGeom prst="rect">
            <a:avLst/>
          </a:prstGeom>
          <a:solidFill>
            <a:srgbClr val="7030A0">
              <a:alpha val="48175"/>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Data Science</a:t>
            </a:r>
          </a:p>
        </p:txBody>
      </p:sp>
      <p:sp>
        <p:nvSpPr>
          <p:cNvPr id="10" name="TextBox 9">
            <a:extLst>
              <a:ext uri="{FF2B5EF4-FFF2-40B4-BE49-F238E27FC236}">
                <a16:creationId xmlns:a16="http://schemas.microsoft.com/office/drawing/2014/main" id="{00D1E569-BA96-ECEF-3F86-361B3B2675CC}"/>
              </a:ext>
            </a:extLst>
          </p:cNvPr>
          <p:cNvSpPr txBox="1"/>
          <p:nvPr/>
        </p:nvSpPr>
        <p:spPr>
          <a:xfrm>
            <a:off x="1148957" y="2230734"/>
            <a:ext cx="2806996" cy="461665"/>
          </a:xfrm>
          <a:prstGeom prst="rect">
            <a:avLst/>
          </a:prstGeom>
          <a:noFill/>
        </p:spPr>
        <p:txBody>
          <a:bodyPr wrap="square" rtlCol="0">
            <a:spAutoFit/>
          </a:bodyPr>
          <a:lstStyle/>
          <a:p>
            <a:r>
              <a:rPr lang="en-US" sz="2400" dirty="0"/>
              <a:t>Artificial Intelligence</a:t>
            </a:r>
          </a:p>
        </p:txBody>
      </p:sp>
      <p:sp>
        <p:nvSpPr>
          <p:cNvPr id="11" name="TextBox 10">
            <a:extLst>
              <a:ext uri="{FF2B5EF4-FFF2-40B4-BE49-F238E27FC236}">
                <a16:creationId xmlns:a16="http://schemas.microsoft.com/office/drawing/2014/main" id="{88D15C8B-701A-5BAA-BD16-0EAEE72E755A}"/>
              </a:ext>
            </a:extLst>
          </p:cNvPr>
          <p:cNvSpPr txBox="1"/>
          <p:nvPr/>
        </p:nvSpPr>
        <p:spPr>
          <a:xfrm>
            <a:off x="1148957" y="3122873"/>
            <a:ext cx="2573249" cy="461665"/>
          </a:xfrm>
          <a:prstGeom prst="rect">
            <a:avLst/>
          </a:prstGeom>
          <a:noFill/>
        </p:spPr>
        <p:txBody>
          <a:bodyPr wrap="square" rtlCol="0">
            <a:spAutoFit/>
          </a:bodyPr>
          <a:lstStyle/>
          <a:p>
            <a:r>
              <a:rPr lang="en-US" sz="2400" dirty="0"/>
              <a:t>Machine Learning</a:t>
            </a:r>
          </a:p>
        </p:txBody>
      </p:sp>
      <p:sp>
        <p:nvSpPr>
          <p:cNvPr id="12" name="TextBox 11">
            <a:extLst>
              <a:ext uri="{FF2B5EF4-FFF2-40B4-BE49-F238E27FC236}">
                <a16:creationId xmlns:a16="http://schemas.microsoft.com/office/drawing/2014/main" id="{5E87C881-3EED-4E85-62C0-6027EC0AF4BD}"/>
              </a:ext>
            </a:extLst>
          </p:cNvPr>
          <p:cNvSpPr txBox="1"/>
          <p:nvPr/>
        </p:nvSpPr>
        <p:spPr>
          <a:xfrm>
            <a:off x="1148957" y="4015012"/>
            <a:ext cx="2123589" cy="461665"/>
          </a:xfrm>
          <a:prstGeom prst="rect">
            <a:avLst/>
          </a:prstGeom>
          <a:noFill/>
        </p:spPr>
        <p:txBody>
          <a:bodyPr wrap="square" rtlCol="0">
            <a:spAutoFit/>
          </a:bodyPr>
          <a:lstStyle/>
          <a:p>
            <a:r>
              <a:rPr lang="en-US" sz="2400" dirty="0"/>
              <a:t>Deep Learning</a:t>
            </a:r>
          </a:p>
        </p:txBody>
      </p:sp>
      <p:sp>
        <p:nvSpPr>
          <p:cNvPr id="13" name="TextBox 12">
            <a:extLst>
              <a:ext uri="{FF2B5EF4-FFF2-40B4-BE49-F238E27FC236}">
                <a16:creationId xmlns:a16="http://schemas.microsoft.com/office/drawing/2014/main" id="{DE2AD075-3F48-D851-8F01-6ACB7C704FF8}"/>
              </a:ext>
            </a:extLst>
          </p:cNvPr>
          <p:cNvSpPr txBox="1"/>
          <p:nvPr/>
        </p:nvSpPr>
        <p:spPr>
          <a:xfrm>
            <a:off x="1148957" y="4907150"/>
            <a:ext cx="1903228" cy="461665"/>
          </a:xfrm>
          <a:prstGeom prst="rect">
            <a:avLst/>
          </a:prstGeom>
          <a:noFill/>
        </p:spPr>
        <p:txBody>
          <a:bodyPr wrap="square" rtlCol="0">
            <a:spAutoFit/>
          </a:bodyPr>
          <a:lstStyle/>
          <a:p>
            <a:r>
              <a:rPr lang="en-US" sz="2400" dirty="0"/>
              <a:t>Generative AI</a:t>
            </a:r>
          </a:p>
        </p:txBody>
      </p:sp>
      <p:sp>
        <p:nvSpPr>
          <p:cNvPr id="15" name="TextBox 14">
            <a:extLst>
              <a:ext uri="{FF2B5EF4-FFF2-40B4-BE49-F238E27FC236}">
                <a16:creationId xmlns:a16="http://schemas.microsoft.com/office/drawing/2014/main" id="{E9516763-9778-5FF1-7AC4-42205180A6A9}"/>
              </a:ext>
            </a:extLst>
          </p:cNvPr>
          <p:cNvSpPr txBox="1"/>
          <p:nvPr/>
        </p:nvSpPr>
        <p:spPr>
          <a:xfrm>
            <a:off x="4531952" y="3466478"/>
            <a:ext cx="1077539" cy="369332"/>
          </a:xfrm>
          <a:prstGeom prst="rect">
            <a:avLst/>
          </a:prstGeom>
          <a:noFill/>
        </p:spPr>
        <p:txBody>
          <a:bodyPr wrap="none" rtlCol="0">
            <a:spAutoFit/>
          </a:bodyPr>
          <a:lstStyle/>
          <a:p>
            <a:r>
              <a:rPr lang="en-US" dirty="0">
                <a:solidFill>
                  <a:schemeClr val="bg1"/>
                </a:solidFill>
              </a:rPr>
              <a:t>Statistics</a:t>
            </a:r>
          </a:p>
        </p:txBody>
      </p:sp>
      <p:sp>
        <p:nvSpPr>
          <p:cNvPr id="16" name="TextBox 15">
            <a:extLst>
              <a:ext uri="{FF2B5EF4-FFF2-40B4-BE49-F238E27FC236}">
                <a16:creationId xmlns:a16="http://schemas.microsoft.com/office/drawing/2014/main" id="{AD8B1CB8-5719-C0E0-0836-F985BA4ECE81}"/>
              </a:ext>
            </a:extLst>
          </p:cNvPr>
          <p:cNvSpPr txBox="1"/>
          <p:nvPr/>
        </p:nvSpPr>
        <p:spPr>
          <a:xfrm>
            <a:off x="5373002" y="5331868"/>
            <a:ext cx="893135" cy="369332"/>
          </a:xfrm>
          <a:prstGeom prst="rect">
            <a:avLst/>
          </a:prstGeom>
          <a:noFill/>
        </p:spPr>
        <p:txBody>
          <a:bodyPr wrap="square" rtlCol="0">
            <a:spAutoFit/>
          </a:bodyPr>
          <a:lstStyle/>
          <a:p>
            <a:r>
              <a:rPr lang="en-US" dirty="0">
                <a:solidFill>
                  <a:schemeClr val="bg1"/>
                </a:solidFill>
              </a:rPr>
              <a:t>DBMS</a:t>
            </a:r>
          </a:p>
        </p:txBody>
      </p:sp>
      <p:sp>
        <p:nvSpPr>
          <p:cNvPr id="18" name="TextBox 17">
            <a:extLst>
              <a:ext uri="{FF2B5EF4-FFF2-40B4-BE49-F238E27FC236}">
                <a16:creationId xmlns:a16="http://schemas.microsoft.com/office/drawing/2014/main" id="{3B8A61BE-A214-0650-41B3-A1B516A4A3B0}"/>
              </a:ext>
            </a:extLst>
          </p:cNvPr>
          <p:cNvSpPr txBox="1"/>
          <p:nvPr/>
        </p:nvSpPr>
        <p:spPr>
          <a:xfrm>
            <a:off x="5683217" y="2488096"/>
            <a:ext cx="1409360" cy="369332"/>
          </a:xfrm>
          <a:prstGeom prst="rect">
            <a:avLst/>
          </a:prstGeom>
          <a:noFill/>
        </p:spPr>
        <p:txBody>
          <a:bodyPr wrap="none" rtlCol="0">
            <a:spAutoFit/>
          </a:bodyPr>
          <a:lstStyle/>
          <a:p>
            <a:r>
              <a:rPr lang="en-US" dirty="0">
                <a:solidFill>
                  <a:schemeClr val="bg1"/>
                </a:solidFill>
              </a:rPr>
              <a:t>Visualization</a:t>
            </a:r>
          </a:p>
        </p:txBody>
      </p:sp>
      <p:sp>
        <p:nvSpPr>
          <p:cNvPr id="19" name="TextBox 18">
            <a:extLst>
              <a:ext uri="{FF2B5EF4-FFF2-40B4-BE49-F238E27FC236}">
                <a16:creationId xmlns:a16="http://schemas.microsoft.com/office/drawing/2014/main" id="{816889F7-BE96-E690-39F1-BBB1B0C63634}"/>
              </a:ext>
            </a:extLst>
          </p:cNvPr>
          <p:cNvSpPr txBox="1"/>
          <p:nvPr/>
        </p:nvSpPr>
        <p:spPr>
          <a:xfrm>
            <a:off x="5814138" y="3169039"/>
            <a:ext cx="1241045" cy="646331"/>
          </a:xfrm>
          <a:prstGeom prst="rect">
            <a:avLst/>
          </a:prstGeom>
          <a:noFill/>
        </p:spPr>
        <p:txBody>
          <a:bodyPr wrap="none" rtlCol="0">
            <a:spAutoFit/>
          </a:bodyPr>
          <a:lstStyle/>
          <a:p>
            <a:pPr algn="ctr"/>
            <a:r>
              <a:rPr lang="en-US" dirty="0">
                <a:solidFill>
                  <a:schemeClr val="bg1"/>
                </a:solidFill>
              </a:rPr>
              <a:t>Streaming </a:t>
            </a:r>
          </a:p>
          <a:p>
            <a:pPr algn="ctr"/>
            <a:r>
              <a:rPr lang="en-US" dirty="0">
                <a:solidFill>
                  <a:schemeClr val="bg1"/>
                </a:solidFill>
              </a:rPr>
              <a:t>Data</a:t>
            </a:r>
          </a:p>
        </p:txBody>
      </p:sp>
      <p:sp>
        <p:nvSpPr>
          <p:cNvPr id="20" name="TextBox 19">
            <a:extLst>
              <a:ext uri="{FF2B5EF4-FFF2-40B4-BE49-F238E27FC236}">
                <a16:creationId xmlns:a16="http://schemas.microsoft.com/office/drawing/2014/main" id="{7BB9F16F-1E93-2AD3-6E5D-0FDB0C33D70C}"/>
              </a:ext>
            </a:extLst>
          </p:cNvPr>
          <p:cNvSpPr txBox="1"/>
          <p:nvPr/>
        </p:nvSpPr>
        <p:spPr>
          <a:xfrm>
            <a:off x="5814138" y="4605541"/>
            <a:ext cx="1661032" cy="646331"/>
          </a:xfrm>
          <a:prstGeom prst="rect">
            <a:avLst/>
          </a:prstGeom>
          <a:noFill/>
        </p:spPr>
        <p:txBody>
          <a:bodyPr wrap="none" rtlCol="0">
            <a:spAutoFit/>
          </a:bodyPr>
          <a:lstStyle/>
          <a:p>
            <a:r>
              <a:rPr lang="en-US" dirty="0">
                <a:solidFill>
                  <a:schemeClr val="bg1"/>
                </a:solidFill>
              </a:rPr>
              <a:t>Large-Scale</a:t>
            </a:r>
          </a:p>
          <a:p>
            <a:r>
              <a:rPr lang="en-US" dirty="0">
                <a:solidFill>
                  <a:schemeClr val="bg1"/>
                </a:solidFill>
              </a:rPr>
              <a:t>Data Collection</a:t>
            </a:r>
          </a:p>
        </p:txBody>
      </p:sp>
      <p:sp>
        <p:nvSpPr>
          <p:cNvPr id="21" name="TextBox 20">
            <a:extLst>
              <a:ext uri="{FF2B5EF4-FFF2-40B4-BE49-F238E27FC236}">
                <a16:creationId xmlns:a16="http://schemas.microsoft.com/office/drawing/2014/main" id="{F87F3C31-5D26-A037-D2C0-AE31E289A87B}"/>
              </a:ext>
            </a:extLst>
          </p:cNvPr>
          <p:cNvSpPr txBox="1"/>
          <p:nvPr/>
        </p:nvSpPr>
        <p:spPr>
          <a:xfrm>
            <a:off x="5649520" y="5781196"/>
            <a:ext cx="1856598" cy="369332"/>
          </a:xfrm>
          <a:prstGeom prst="rect">
            <a:avLst/>
          </a:prstGeom>
          <a:noFill/>
        </p:spPr>
        <p:txBody>
          <a:bodyPr wrap="none" rtlCol="0">
            <a:spAutoFit/>
          </a:bodyPr>
          <a:lstStyle/>
          <a:p>
            <a:r>
              <a:rPr lang="en-US" dirty="0">
                <a:solidFill>
                  <a:schemeClr val="bg1"/>
                </a:solidFill>
              </a:rPr>
              <a:t>Data Engineering</a:t>
            </a:r>
          </a:p>
        </p:txBody>
      </p:sp>
      <p:sp>
        <p:nvSpPr>
          <p:cNvPr id="22" name="TextBox 21">
            <a:extLst>
              <a:ext uri="{FF2B5EF4-FFF2-40B4-BE49-F238E27FC236}">
                <a16:creationId xmlns:a16="http://schemas.microsoft.com/office/drawing/2014/main" id="{BD669A33-FC47-FF51-7A6A-B4657EC0893B}"/>
              </a:ext>
            </a:extLst>
          </p:cNvPr>
          <p:cNvSpPr txBox="1"/>
          <p:nvPr/>
        </p:nvSpPr>
        <p:spPr>
          <a:xfrm>
            <a:off x="3794702" y="2839567"/>
            <a:ext cx="1492716" cy="369332"/>
          </a:xfrm>
          <a:prstGeom prst="rect">
            <a:avLst/>
          </a:prstGeom>
          <a:noFill/>
        </p:spPr>
        <p:txBody>
          <a:bodyPr wrap="none" rtlCol="0">
            <a:spAutoFit/>
          </a:bodyPr>
          <a:lstStyle/>
          <a:p>
            <a:r>
              <a:rPr lang="en-US" dirty="0">
                <a:solidFill>
                  <a:schemeClr val="bg1"/>
                </a:solidFill>
              </a:rPr>
              <a:t>Data Analysis</a:t>
            </a:r>
          </a:p>
        </p:txBody>
      </p:sp>
      <p:sp>
        <p:nvSpPr>
          <p:cNvPr id="24" name="TextBox 23">
            <a:extLst>
              <a:ext uri="{FF2B5EF4-FFF2-40B4-BE49-F238E27FC236}">
                <a16:creationId xmlns:a16="http://schemas.microsoft.com/office/drawing/2014/main" id="{BFA2F0B0-6A0A-CF06-DCA6-60F48FBA8E6D}"/>
              </a:ext>
            </a:extLst>
          </p:cNvPr>
          <p:cNvSpPr txBox="1"/>
          <p:nvPr/>
        </p:nvSpPr>
        <p:spPr>
          <a:xfrm>
            <a:off x="8018159" y="1391728"/>
            <a:ext cx="3617940" cy="4939814"/>
          </a:xfrm>
          <a:prstGeom prst="rect">
            <a:avLst/>
          </a:prstGeom>
          <a:solidFill>
            <a:schemeClr val="bg1">
              <a:lumMod val="95000"/>
            </a:schemeClr>
          </a:solidFill>
        </p:spPr>
        <p:txBody>
          <a:bodyPr wrap="square">
            <a:spAutoFit/>
          </a:bodyPr>
          <a:lstStyle/>
          <a:p>
            <a:pPr>
              <a:spcAft>
                <a:spcPts val="600"/>
              </a:spcAft>
            </a:pPr>
            <a:r>
              <a:rPr lang="en-US" sz="2000" b="1" dirty="0">
                <a:solidFill>
                  <a:srgbClr val="0E0E0E"/>
                </a:solidFill>
                <a:effectLst/>
                <a:latin typeface=".SF NS"/>
              </a:rPr>
              <a:t>Generative AI:</a:t>
            </a:r>
          </a:p>
          <a:p>
            <a:pPr marL="342900" indent="-342900">
              <a:spcAft>
                <a:spcPts val="600"/>
              </a:spcAft>
              <a:buFont typeface="Arial" panose="020B0604020202020204" pitchFamily="34" charset="0"/>
              <a:buChar char="•"/>
            </a:pPr>
            <a:r>
              <a:rPr lang="en-US" sz="2000" b="1" dirty="0">
                <a:solidFill>
                  <a:srgbClr val="0E0E0E"/>
                </a:solidFill>
                <a:effectLst/>
                <a:latin typeface=".SF NS"/>
              </a:rPr>
              <a:t>Scope</a:t>
            </a:r>
            <a:r>
              <a:rPr lang="en-US" sz="2000" dirty="0">
                <a:solidFill>
                  <a:srgbClr val="0E0E0E"/>
                </a:solidFill>
                <a:effectLst/>
                <a:latin typeface=".SF NS"/>
              </a:rPr>
              <a:t>: Use of multi-modal inputs (text, image, video, audio) to generate contextually relevant content.</a:t>
            </a:r>
          </a:p>
          <a:p>
            <a:pPr marL="342900" indent="-342900">
              <a:spcAft>
                <a:spcPts val="600"/>
              </a:spcAft>
              <a:buFont typeface="Arial" panose="020B0604020202020204" pitchFamily="34" charset="0"/>
              <a:buChar char="•"/>
            </a:pPr>
            <a:r>
              <a:rPr lang="en-US" sz="2000" b="1" dirty="0">
                <a:solidFill>
                  <a:srgbClr val="0E0E0E"/>
                </a:solidFill>
                <a:effectLst/>
                <a:latin typeface=".SF NS"/>
              </a:rPr>
              <a:t>End Goals</a:t>
            </a:r>
            <a:r>
              <a:rPr lang="en-US" sz="2000" dirty="0">
                <a:solidFill>
                  <a:srgbClr val="0E0E0E"/>
                </a:solidFill>
                <a:effectLst/>
                <a:latin typeface=".SF NS"/>
              </a:rPr>
              <a:t>: Leverage deep learning and other neural network techniques to generate new, realistic, content.</a:t>
            </a:r>
          </a:p>
          <a:p>
            <a:pPr marL="342900" indent="-342900">
              <a:spcAft>
                <a:spcPts val="600"/>
              </a:spcAft>
              <a:buFont typeface="Arial" panose="020B0604020202020204" pitchFamily="34" charset="0"/>
              <a:buChar char="•"/>
            </a:pPr>
            <a:r>
              <a:rPr lang="en-US" sz="2000" b="1" dirty="0">
                <a:solidFill>
                  <a:srgbClr val="0E0E0E"/>
                </a:solidFill>
                <a:effectLst/>
                <a:latin typeface=".SF NS"/>
              </a:rPr>
              <a:t>Key Concepts</a:t>
            </a:r>
            <a:r>
              <a:rPr lang="en-US" sz="2000" dirty="0">
                <a:solidFill>
                  <a:srgbClr val="0E0E0E"/>
                </a:solidFill>
                <a:effectLst/>
                <a:latin typeface=".SF NS"/>
              </a:rPr>
              <a:t>: </a:t>
            </a:r>
            <a:r>
              <a:rPr lang="en-US" sz="2000" dirty="0">
                <a:solidFill>
                  <a:srgbClr val="0E0E0E"/>
                </a:solidFill>
                <a:latin typeface=".SF NS"/>
              </a:rPr>
              <a:t>Tokenization, Embedding, Large Language Models, Prompt Engineering, Retrieval Augmented Generation, Fine-Tuning, etc.</a:t>
            </a:r>
            <a:endParaRPr lang="en-US" sz="2000" dirty="0">
              <a:solidFill>
                <a:srgbClr val="0E0E0E"/>
              </a:solidFill>
              <a:effectLst/>
              <a:latin typeface=".SF NS"/>
            </a:endParaRPr>
          </a:p>
        </p:txBody>
      </p:sp>
    </p:spTree>
    <p:extLst>
      <p:ext uri="{BB962C8B-B14F-4D97-AF65-F5344CB8AC3E}">
        <p14:creationId xmlns:p14="http://schemas.microsoft.com/office/powerpoint/2010/main" val="1634229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4185D-B496-CBB1-4C3E-48A27A480576}"/>
              </a:ext>
            </a:extLst>
          </p:cNvPr>
          <p:cNvSpPr>
            <a:spLocks noGrp="1"/>
          </p:cNvSpPr>
          <p:nvPr>
            <p:ph type="title"/>
          </p:nvPr>
        </p:nvSpPr>
        <p:spPr/>
        <p:txBody>
          <a:bodyPr/>
          <a:lstStyle/>
          <a:p>
            <a:r>
              <a:rPr lang="en-US" dirty="0"/>
              <a:t>3.4 Chain of Thought Prompting</a:t>
            </a:r>
          </a:p>
        </p:txBody>
      </p:sp>
      <p:sp>
        <p:nvSpPr>
          <p:cNvPr id="3" name="Content Placeholder 2">
            <a:extLst>
              <a:ext uri="{FF2B5EF4-FFF2-40B4-BE49-F238E27FC236}">
                <a16:creationId xmlns:a16="http://schemas.microsoft.com/office/drawing/2014/main" id="{B317B06C-0F5E-F53B-5521-25B327B104DA}"/>
              </a:ext>
            </a:extLst>
          </p:cNvPr>
          <p:cNvSpPr>
            <a:spLocks noGrp="1"/>
          </p:cNvSpPr>
          <p:nvPr>
            <p:ph idx="1"/>
          </p:nvPr>
        </p:nvSpPr>
        <p:spPr>
          <a:xfrm>
            <a:off x="581192" y="2337929"/>
            <a:ext cx="4806885" cy="4154809"/>
          </a:xfrm>
        </p:spPr>
        <p:txBody>
          <a:bodyPr anchor="t">
            <a:normAutofit/>
          </a:bodyPr>
          <a:lstStyle/>
          <a:p>
            <a:r>
              <a:rPr lang="en-US" sz="1600" b="1" dirty="0"/>
              <a:t>Without Chain-of-Thought Prompting</a:t>
            </a:r>
          </a:p>
          <a:p>
            <a:r>
              <a:rPr lang="en-US" sz="1600" b="1" dirty="0"/>
              <a:t>Prompt:</a:t>
            </a:r>
            <a:r>
              <a:rPr lang="en-US" sz="1600" dirty="0"/>
              <a:t> "A bookstore has 200 books. They sell 30 books and restock 20 books each day. How many books will they have after 10 days?"</a:t>
            </a:r>
            <a:endParaRPr lang="en-US" sz="1600" b="1" dirty="0"/>
          </a:p>
          <a:p>
            <a:r>
              <a:rPr lang="en-US" sz="1600" b="1" dirty="0"/>
              <a:t>Response:</a:t>
            </a:r>
            <a:r>
              <a:rPr lang="en-US" sz="1600" dirty="0"/>
              <a:t> "After 10 days, the bookstore will have 500 books."</a:t>
            </a:r>
          </a:p>
          <a:p>
            <a:r>
              <a:rPr lang="en-US" sz="1600" b="1" dirty="0"/>
              <a:t>Explanation of Error</a:t>
            </a:r>
            <a:r>
              <a:rPr lang="en-US" sz="1600" dirty="0"/>
              <a:t>: This answer is incorrect. The model incorrectly multiplies the number of days by the net change (30 - 20) and adds it to the initial amount without considering the day-by-day changes in inventory.</a:t>
            </a:r>
          </a:p>
          <a:p>
            <a:endParaRPr lang="en-US" sz="1600" dirty="0"/>
          </a:p>
        </p:txBody>
      </p:sp>
      <p:sp>
        <p:nvSpPr>
          <p:cNvPr id="4" name="Slide Number Placeholder 3">
            <a:extLst>
              <a:ext uri="{FF2B5EF4-FFF2-40B4-BE49-F238E27FC236}">
                <a16:creationId xmlns:a16="http://schemas.microsoft.com/office/drawing/2014/main" id="{19D38006-9227-8DF4-B0A4-B925836D2FBF}"/>
              </a:ext>
            </a:extLst>
          </p:cNvPr>
          <p:cNvSpPr>
            <a:spLocks noGrp="1"/>
          </p:cNvSpPr>
          <p:nvPr>
            <p:ph type="sldNum" sz="quarter" idx="12"/>
          </p:nvPr>
        </p:nvSpPr>
        <p:spPr/>
        <p:txBody>
          <a:bodyPr/>
          <a:lstStyle/>
          <a:p>
            <a:fld id="{3A98EE3D-8CD1-4C3F-BD1C-C98C9596463C}" type="slidenum">
              <a:rPr lang="en-US" smtClean="0"/>
              <a:t>30</a:t>
            </a:fld>
            <a:endParaRPr lang="en-US" dirty="0"/>
          </a:p>
        </p:txBody>
      </p:sp>
      <p:sp>
        <p:nvSpPr>
          <p:cNvPr id="6" name="TextBox 5">
            <a:extLst>
              <a:ext uri="{FF2B5EF4-FFF2-40B4-BE49-F238E27FC236}">
                <a16:creationId xmlns:a16="http://schemas.microsoft.com/office/drawing/2014/main" id="{13BD641E-5666-BE53-7CA4-855CC910AA82}"/>
              </a:ext>
            </a:extLst>
          </p:cNvPr>
          <p:cNvSpPr txBox="1"/>
          <p:nvPr/>
        </p:nvSpPr>
        <p:spPr>
          <a:xfrm>
            <a:off x="511277" y="1345775"/>
            <a:ext cx="11198941" cy="923330"/>
          </a:xfrm>
          <a:prstGeom prst="rect">
            <a:avLst/>
          </a:prstGeom>
          <a:noFill/>
        </p:spPr>
        <p:txBody>
          <a:bodyPr wrap="square">
            <a:spAutoFit/>
          </a:bodyPr>
          <a:lstStyle/>
          <a:p>
            <a:r>
              <a:rPr lang="en-US" b="1" dirty="0"/>
              <a:t>Problem: Calculating Remaining Inventory After Daily Sales and Restocking</a:t>
            </a:r>
          </a:p>
          <a:p>
            <a:r>
              <a:rPr lang="en-US" b="1" dirty="0"/>
              <a:t>Question:</a:t>
            </a:r>
            <a:r>
              <a:rPr lang="en-US" dirty="0"/>
              <a:t> "A bookstore has 200 books in stock. Every day, they sell 30 books and restock 20 books. How many books will they have in stock after 10 days?"</a:t>
            </a:r>
          </a:p>
        </p:txBody>
      </p:sp>
      <p:sp>
        <p:nvSpPr>
          <p:cNvPr id="7" name="Content Placeholder 2">
            <a:extLst>
              <a:ext uri="{FF2B5EF4-FFF2-40B4-BE49-F238E27FC236}">
                <a16:creationId xmlns:a16="http://schemas.microsoft.com/office/drawing/2014/main" id="{0519A4B3-112E-FC30-9692-32D2CDFF13E0}"/>
              </a:ext>
            </a:extLst>
          </p:cNvPr>
          <p:cNvSpPr txBox="1">
            <a:spLocks/>
          </p:cNvSpPr>
          <p:nvPr/>
        </p:nvSpPr>
        <p:spPr>
          <a:xfrm>
            <a:off x="6111836" y="2337929"/>
            <a:ext cx="5598381" cy="4154809"/>
          </a:xfrm>
          <a:prstGeom prst="rect">
            <a:avLst/>
          </a:prstGeom>
        </p:spPr>
        <p:txBody>
          <a:bodyPr vert="horz" lIns="91440" tIns="45720" rIns="91440" bIns="45720" rtlCol="0" anchor="t">
            <a:normAutofit fontScale="925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600" b="1" dirty="0"/>
              <a:t>With Chain-of-Thought Prompting</a:t>
            </a:r>
          </a:p>
          <a:p>
            <a:r>
              <a:rPr lang="en-US" sz="1600" b="1" dirty="0"/>
              <a:t>Prompt with </a:t>
            </a:r>
            <a:r>
              <a:rPr lang="en-US" sz="1600" b="1" dirty="0" err="1"/>
              <a:t>CoT</a:t>
            </a:r>
            <a:r>
              <a:rPr lang="en-US" sz="1600" b="1" dirty="0"/>
              <a:t>:</a:t>
            </a:r>
            <a:r>
              <a:rPr lang="en-US" sz="1600" dirty="0"/>
              <a:t> "Let’s break this down step-by-step. Start with 200 books. Each day, calculate how many books are sold and restocked, then find the net daily change. Repeat this for 10 days to get the final count."</a:t>
            </a:r>
          </a:p>
          <a:p>
            <a:r>
              <a:rPr lang="en-US" sz="1600" b="1" dirty="0"/>
              <a:t>Response with </a:t>
            </a:r>
            <a:r>
              <a:rPr lang="en-US" sz="1600" b="1" dirty="0" err="1"/>
              <a:t>CoT</a:t>
            </a:r>
            <a:r>
              <a:rPr lang="en-US" sz="1600" b="1" dirty="0"/>
              <a:t>:</a:t>
            </a:r>
            <a:endParaRPr lang="en-US" sz="1600" dirty="0"/>
          </a:p>
          <a:p>
            <a:pPr>
              <a:buFont typeface="+mj-lt"/>
              <a:buAutoNum type="arabicPeriod"/>
            </a:pPr>
            <a:r>
              <a:rPr lang="en-US" sz="1600" dirty="0"/>
              <a:t>"Starting with 200 books in stock."</a:t>
            </a:r>
          </a:p>
          <a:p>
            <a:pPr>
              <a:buFont typeface="+mj-lt"/>
              <a:buAutoNum type="arabicPeriod"/>
            </a:pPr>
            <a:r>
              <a:rPr lang="en-US" sz="1600" dirty="0"/>
              <a:t>"Each day, they sell 30 books and restock 20, so the net change is -10 books per day."</a:t>
            </a:r>
          </a:p>
          <a:p>
            <a:pPr>
              <a:buFont typeface="+mj-lt"/>
              <a:buAutoNum type="arabicPeriod"/>
            </a:pPr>
            <a:r>
              <a:rPr lang="en-US" sz="1600" dirty="0"/>
              <a:t>"Over 10 days, the total change is 10 days × -10 books = -100 books."</a:t>
            </a:r>
          </a:p>
          <a:p>
            <a:pPr>
              <a:buFont typeface="+mj-lt"/>
              <a:buAutoNum type="arabicPeriod"/>
            </a:pPr>
            <a:r>
              <a:rPr lang="en-US" sz="1600" dirty="0"/>
              <a:t>"Starting with 200 books, they will have 200 - 100 = 100 books after 10 days."</a:t>
            </a:r>
          </a:p>
          <a:p>
            <a:r>
              <a:rPr lang="en-US" sz="1600" b="1" dirty="0"/>
              <a:t>Final Answer</a:t>
            </a:r>
            <a:r>
              <a:rPr lang="en-US" sz="1600" dirty="0"/>
              <a:t>: "After 10 days, the bookstore will have 100 books."</a:t>
            </a:r>
          </a:p>
        </p:txBody>
      </p:sp>
    </p:spTree>
    <p:extLst>
      <p:ext uri="{BB962C8B-B14F-4D97-AF65-F5344CB8AC3E}">
        <p14:creationId xmlns:p14="http://schemas.microsoft.com/office/powerpoint/2010/main" val="220107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dissolv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dissolve">
                                      <p:cBhvr>
                                        <p:cTn id="32" dur="500"/>
                                        <p:tgtEl>
                                          <p:spTgt spid="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animEffect transition="in" filter="dissolve">
                                      <p:cBhvr>
                                        <p:cTn id="37" dur="500"/>
                                        <p:tgtEl>
                                          <p:spTgt spid="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
                                            <p:txEl>
                                              <p:pRg st="3" end="3"/>
                                            </p:txEl>
                                          </p:spTgt>
                                        </p:tgtEl>
                                        <p:attrNameLst>
                                          <p:attrName>style.visibility</p:attrName>
                                        </p:attrNameLst>
                                      </p:cBhvr>
                                      <p:to>
                                        <p:strVal val="visible"/>
                                      </p:to>
                                    </p:set>
                                    <p:animEffect transition="in" filter="dissolve">
                                      <p:cBhvr>
                                        <p:cTn id="42" dur="500"/>
                                        <p:tgtEl>
                                          <p:spTgt spid="7">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animEffect transition="in" filter="dissolve">
                                      <p:cBhvr>
                                        <p:cTn id="47" dur="500"/>
                                        <p:tgtEl>
                                          <p:spTgt spid="7">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7">
                                            <p:txEl>
                                              <p:pRg st="5" end="5"/>
                                            </p:txEl>
                                          </p:spTgt>
                                        </p:tgtEl>
                                        <p:attrNameLst>
                                          <p:attrName>style.visibility</p:attrName>
                                        </p:attrNameLst>
                                      </p:cBhvr>
                                      <p:to>
                                        <p:strVal val="visible"/>
                                      </p:to>
                                    </p:set>
                                    <p:animEffect transition="in" filter="dissolve">
                                      <p:cBhvr>
                                        <p:cTn id="52" dur="500"/>
                                        <p:tgtEl>
                                          <p:spTgt spid="7">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7">
                                            <p:txEl>
                                              <p:pRg st="6" end="6"/>
                                            </p:txEl>
                                          </p:spTgt>
                                        </p:tgtEl>
                                        <p:attrNameLst>
                                          <p:attrName>style.visibility</p:attrName>
                                        </p:attrNameLst>
                                      </p:cBhvr>
                                      <p:to>
                                        <p:strVal val="visible"/>
                                      </p:to>
                                    </p:set>
                                    <p:animEffect transition="in" filter="dissolve">
                                      <p:cBhvr>
                                        <p:cTn id="57" dur="500"/>
                                        <p:tgtEl>
                                          <p:spTgt spid="7">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7">
                                            <p:txEl>
                                              <p:pRg st="7" end="7"/>
                                            </p:txEl>
                                          </p:spTgt>
                                        </p:tgtEl>
                                        <p:attrNameLst>
                                          <p:attrName>style.visibility</p:attrName>
                                        </p:attrNameLst>
                                      </p:cBhvr>
                                      <p:to>
                                        <p:strVal val="visible"/>
                                      </p:to>
                                    </p:set>
                                    <p:animEffect transition="in" filter="dissolve">
                                      <p:cBhvr>
                                        <p:cTn id="62"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09C86-6858-5BA2-EB97-6068A4224C5F}"/>
              </a:ext>
            </a:extLst>
          </p:cNvPr>
          <p:cNvSpPr>
            <a:spLocks noGrp="1"/>
          </p:cNvSpPr>
          <p:nvPr>
            <p:ph type="title"/>
          </p:nvPr>
        </p:nvSpPr>
        <p:spPr/>
        <p:txBody>
          <a:bodyPr>
            <a:normAutofit/>
          </a:bodyPr>
          <a:lstStyle/>
          <a:p>
            <a:r>
              <a:rPr lang="en-US" b="1" dirty="0"/>
              <a:t>Reinforcement Learning from Human Feedback (RLHF)</a:t>
            </a:r>
            <a:endParaRPr lang="en-US" dirty="0"/>
          </a:p>
        </p:txBody>
      </p:sp>
      <p:sp>
        <p:nvSpPr>
          <p:cNvPr id="3" name="Content Placeholder 2">
            <a:extLst>
              <a:ext uri="{FF2B5EF4-FFF2-40B4-BE49-F238E27FC236}">
                <a16:creationId xmlns:a16="http://schemas.microsoft.com/office/drawing/2014/main" id="{D49B9F11-ADE6-433A-80BC-0A087590F365}"/>
              </a:ext>
            </a:extLst>
          </p:cNvPr>
          <p:cNvSpPr>
            <a:spLocks noGrp="1"/>
          </p:cNvSpPr>
          <p:nvPr>
            <p:ph idx="1"/>
          </p:nvPr>
        </p:nvSpPr>
        <p:spPr/>
        <p:txBody>
          <a:bodyPr>
            <a:normAutofit/>
          </a:bodyPr>
          <a:lstStyle/>
          <a:p>
            <a:pPr>
              <a:buFont typeface="Arial" panose="020B0604020202020204" pitchFamily="34" charset="0"/>
              <a:buChar char="•"/>
            </a:pPr>
            <a:r>
              <a:rPr lang="en-US" b="1" dirty="0"/>
              <a:t>Definition</a:t>
            </a:r>
            <a:r>
              <a:rPr lang="en-US" dirty="0"/>
              <a:t>: RLHF combines human feedback with reinforcement learning, where the model receives rewards based on human feedback. In this setup, the model iterates and optimizes its responses to maximize "reward," which correlates with producing responses that align with human expectations.</a:t>
            </a:r>
          </a:p>
          <a:p>
            <a:pPr>
              <a:buFont typeface="Arial" panose="020B0604020202020204" pitchFamily="34" charset="0"/>
              <a:buChar char="•"/>
            </a:pPr>
            <a:r>
              <a:rPr lang="en-US" b="1" dirty="0"/>
              <a:t>How It Works</a:t>
            </a:r>
            <a:r>
              <a:rPr lang="en-US" dirty="0"/>
              <a:t>:</a:t>
            </a:r>
          </a:p>
          <a:p>
            <a:pPr marL="742950" lvl="1" indent="-285750">
              <a:buFont typeface="Arial" panose="020B0604020202020204" pitchFamily="34" charset="0"/>
              <a:buChar char="•"/>
            </a:pPr>
            <a:r>
              <a:rPr lang="en-US" dirty="0"/>
              <a:t>The model generates multiple responses to a prompt.</a:t>
            </a:r>
          </a:p>
          <a:p>
            <a:pPr marL="742950" lvl="1" indent="-285750">
              <a:buFont typeface="Arial" panose="020B0604020202020204" pitchFamily="34" charset="0"/>
              <a:buChar char="•"/>
            </a:pPr>
            <a:r>
              <a:rPr lang="en-US" dirty="0"/>
              <a:t>Humans rank these responses by quality, typically using preferences like "best," "okay," or "poor."</a:t>
            </a:r>
          </a:p>
          <a:p>
            <a:pPr marL="742950" lvl="1" indent="-285750">
              <a:buFont typeface="Arial" panose="020B0604020202020204" pitchFamily="34" charset="0"/>
              <a:buChar char="•"/>
            </a:pPr>
            <a:r>
              <a:rPr lang="en-US" dirty="0"/>
              <a:t>A reward model is trained based on this ranking data to assign scores to generated responses.</a:t>
            </a:r>
          </a:p>
          <a:p>
            <a:pPr marL="742950" lvl="1" indent="-285750">
              <a:buFont typeface="Arial" panose="020B0604020202020204" pitchFamily="34" charset="0"/>
              <a:buChar char="•"/>
            </a:pPr>
            <a:r>
              <a:rPr lang="en-US" dirty="0"/>
              <a:t>Reinforcement learning techniques like Proximal Policy Optimization (PPO) use this reward model to fine-tune the LLM, encouraging it to produce responses with higher reward scores in the future.</a:t>
            </a:r>
          </a:p>
          <a:p>
            <a:pPr>
              <a:buFont typeface="Arial" panose="020B0604020202020204" pitchFamily="34" charset="0"/>
              <a:buChar char="•"/>
            </a:pPr>
            <a:r>
              <a:rPr lang="en-US" b="1" dirty="0"/>
              <a:t>Example in Practice</a:t>
            </a:r>
            <a:r>
              <a:rPr lang="en-US" dirty="0"/>
              <a:t>: In ChatGPT, human reviewers might evaluate responses to complex, open-ended questions like, "Explain quantum computing." They rank outputs based on depth, clarity, and accuracy. The reward model is then trained to favor these higher-ranked answers, and the LLM is subsequently optimized to produce similarly high-quality responses.</a:t>
            </a:r>
          </a:p>
          <a:p>
            <a:endParaRPr lang="en-US" dirty="0"/>
          </a:p>
        </p:txBody>
      </p:sp>
      <p:sp>
        <p:nvSpPr>
          <p:cNvPr id="4" name="Slide Number Placeholder 3">
            <a:extLst>
              <a:ext uri="{FF2B5EF4-FFF2-40B4-BE49-F238E27FC236}">
                <a16:creationId xmlns:a16="http://schemas.microsoft.com/office/drawing/2014/main" id="{4982C5EB-09D6-EA3B-B25D-C67477BCC232}"/>
              </a:ext>
            </a:extLst>
          </p:cNvPr>
          <p:cNvSpPr>
            <a:spLocks noGrp="1"/>
          </p:cNvSpPr>
          <p:nvPr>
            <p:ph type="sldNum" sz="quarter" idx="12"/>
          </p:nvPr>
        </p:nvSpPr>
        <p:spPr/>
        <p:txBody>
          <a:bodyPr/>
          <a:lstStyle/>
          <a:p>
            <a:fld id="{3A98EE3D-8CD1-4C3F-BD1C-C98C9596463C}" type="slidenum">
              <a:rPr lang="en-US" smtClean="0"/>
              <a:t>31</a:t>
            </a:fld>
            <a:endParaRPr lang="en-US" dirty="0"/>
          </a:p>
        </p:txBody>
      </p:sp>
    </p:spTree>
    <p:extLst>
      <p:ext uri="{BB962C8B-B14F-4D97-AF65-F5344CB8AC3E}">
        <p14:creationId xmlns:p14="http://schemas.microsoft.com/office/powerpoint/2010/main" val="3684715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81A16-220B-E363-75C1-04D53451E40D}"/>
              </a:ext>
            </a:extLst>
          </p:cNvPr>
          <p:cNvSpPr>
            <a:spLocks noGrp="1"/>
          </p:cNvSpPr>
          <p:nvPr>
            <p:ph type="title"/>
          </p:nvPr>
        </p:nvSpPr>
        <p:spPr/>
        <p:txBody>
          <a:bodyPr>
            <a:normAutofit/>
          </a:bodyPr>
          <a:lstStyle/>
          <a:p>
            <a:r>
              <a:rPr lang="en-US" b="1" dirty="0">
                <a:solidFill>
                  <a:srgbClr val="0070C0"/>
                </a:solidFill>
                <a:latin typeface="WeblySleek UI Light" panose="020B0502040204020203" pitchFamily="34" charset="0"/>
                <a:cs typeface="WeblySleek UI Light" panose="020B0502040204020203" pitchFamily="34" charset="0"/>
              </a:rPr>
              <a:t>Chain-of-thought prompting</a:t>
            </a:r>
          </a:p>
        </p:txBody>
      </p:sp>
      <p:pic>
        <p:nvPicPr>
          <p:cNvPr id="7170" name="Picture 2" descr="COT">
            <a:extLst>
              <a:ext uri="{FF2B5EF4-FFF2-40B4-BE49-F238E27FC236}">
                <a16:creationId xmlns:a16="http://schemas.microsoft.com/office/drawing/2014/main" id="{3FA8DAFB-7344-AA31-DF8A-A6C02F3837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400" y="1600200"/>
            <a:ext cx="10109200" cy="508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008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F5CC-66B0-9392-57F9-D2CA14016809}"/>
              </a:ext>
            </a:extLst>
          </p:cNvPr>
          <p:cNvSpPr>
            <a:spLocks noGrp="1"/>
          </p:cNvSpPr>
          <p:nvPr>
            <p:ph type="title"/>
          </p:nvPr>
        </p:nvSpPr>
        <p:spPr/>
        <p:txBody>
          <a:bodyPr>
            <a:normAutofit/>
          </a:bodyPr>
          <a:lstStyle/>
          <a:p>
            <a:r>
              <a:rPr lang="en-US" b="1" dirty="0"/>
              <a:t>4. Controlling Output Length and Style</a:t>
            </a:r>
            <a:endParaRPr lang="en-US" dirty="0"/>
          </a:p>
        </p:txBody>
      </p:sp>
      <p:sp>
        <p:nvSpPr>
          <p:cNvPr id="3" name="Content Placeholder 2">
            <a:extLst>
              <a:ext uri="{FF2B5EF4-FFF2-40B4-BE49-F238E27FC236}">
                <a16:creationId xmlns:a16="http://schemas.microsoft.com/office/drawing/2014/main" id="{5DDE18B3-0E18-1A2C-E907-10F086E08E76}"/>
              </a:ext>
            </a:extLst>
          </p:cNvPr>
          <p:cNvSpPr>
            <a:spLocks noGrp="1"/>
          </p:cNvSpPr>
          <p:nvPr>
            <p:ph idx="1"/>
          </p:nvPr>
        </p:nvSpPr>
        <p:spPr>
          <a:xfrm>
            <a:off x="581192" y="2169568"/>
            <a:ext cx="11029615" cy="2167158"/>
          </a:xfrm>
        </p:spPr>
        <p:txBody>
          <a:bodyPr anchor="t">
            <a:normAutofit/>
          </a:bodyPr>
          <a:lstStyle/>
          <a:p>
            <a:r>
              <a:rPr lang="en-US" sz="2400" dirty="0"/>
              <a:t>You can ask for specific lengths, tones, or formats:</a:t>
            </a:r>
          </a:p>
          <a:p>
            <a:pPr lvl="1">
              <a:buFont typeface="Arial" panose="020B0604020202020204" pitchFamily="34" charset="0"/>
              <a:buChar char="•"/>
            </a:pPr>
            <a:r>
              <a:rPr lang="en-US" sz="2000" b="1" dirty="0"/>
              <a:t>Length</a:t>
            </a:r>
            <a:r>
              <a:rPr lang="en-US" sz="2000" dirty="0"/>
              <a:t>: "Provide a brief summary of climate change solutions in 2-3 sentences."</a:t>
            </a:r>
          </a:p>
          <a:p>
            <a:pPr lvl="1">
              <a:buFont typeface="Arial" panose="020B0604020202020204" pitchFamily="34" charset="0"/>
              <a:buChar char="•"/>
            </a:pPr>
            <a:r>
              <a:rPr lang="en-US" sz="2000" b="1" dirty="0"/>
              <a:t>Tone</a:t>
            </a:r>
            <a:r>
              <a:rPr lang="en-US" sz="2000" dirty="0"/>
              <a:t>: "Explain the importance of data security in a friendly, conversational tone."</a:t>
            </a:r>
          </a:p>
          <a:p>
            <a:pPr lvl="1">
              <a:buFont typeface="Arial" panose="020B0604020202020204" pitchFamily="34" charset="0"/>
              <a:buChar char="•"/>
            </a:pPr>
            <a:r>
              <a:rPr lang="en-US" sz="2000" b="1" dirty="0"/>
              <a:t>Format</a:t>
            </a:r>
            <a:r>
              <a:rPr lang="en-US" sz="2000" dirty="0"/>
              <a:t>: "Write a bulleted list of key features of electric vehicles."</a:t>
            </a:r>
          </a:p>
          <a:p>
            <a:endParaRPr lang="en-US" sz="2400" dirty="0"/>
          </a:p>
        </p:txBody>
      </p:sp>
      <p:sp>
        <p:nvSpPr>
          <p:cNvPr id="4" name="Slide Number Placeholder 3">
            <a:extLst>
              <a:ext uri="{FF2B5EF4-FFF2-40B4-BE49-F238E27FC236}">
                <a16:creationId xmlns:a16="http://schemas.microsoft.com/office/drawing/2014/main" id="{D9AD97A1-42F0-0452-69B5-0E79362E1F21}"/>
              </a:ext>
            </a:extLst>
          </p:cNvPr>
          <p:cNvSpPr>
            <a:spLocks noGrp="1"/>
          </p:cNvSpPr>
          <p:nvPr>
            <p:ph type="sldNum" sz="quarter" idx="12"/>
          </p:nvPr>
        </p:nvSpPr>
        <p:spPr/>
        <p:txBody>
          <a:bodyPr/>
          <a:lstStyle/>
          <a:p>
            <a:fld id="{3A98EE3D-8CD1-4C3F-BD1C-C98C9596463C}" type="slidenum">
              <a:rPr lang="en-US" smtClean="0"/>
              <a:t>33</a:t>
            </a:fld>
            <a:endParaRPr lang="en-US" dirty="0"/>
          </a:p>
        </p:txBody>
      </p:sp>
    </p:spTree>
    <p:extLst>
      <p:ext uri="{BB962C8B-B14F-4D97-AF65-F5344CB8AC3E}">
        <p14:creationId xmlns:p14="http://schemas.microsoft.com/office/powerpoint/2010/main" val="4139315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5A9B0-00EB-E086-CE5C-4F927A05543B}"/>
              </a:ext>
            </a:extLst>
          </p:cNvPr>
          <p:cNvSpPr>
            <a:spLocks noGrp="1"/>
          </p:cNvSpPr>
          <p:nvPr>
            <p:ph type="title"/>
          </p:nvPr>
        </p:nvSpPr>
        <p:spPr/>
        <p:txBody>
          <a:bodyPr>
            <a:normAutofit/>
          </a:bodyPr>
          <a:lstStyle/>
          <a:p>
            <a:r>
              <a:rPr lang="en-US" b="1" dirty="0"/>
              <a:t>5. Iterative Refinement</a:t>
            </a:r>
            <a:endParaRPr lang="en-US" dirty="0"/>
          </a:p>
        </p:txBody>
      </p:sp>
      <p:sp>
        <p:nvSpPr>
          <p:cNvPr id="3" name="Content Placeholder 2">
            <a:extLst>
              <a:ext uri="{FF2B5EF4-FFF2-40B4-BE49-F238E27FC236}">
                <a16:creationId xmlns:a16="http://schemas.microsoft.com/office/drawing/2014/main" id="{1BA3AE68-5E82-33BC-D2DD-A4499B0F7140}"/>
              </a:ext>
            </a:extLst>
          </p:cNvPr>
          <p:cNvSpPr>
            <a:spLocks noGrp="1"/>
          </p:cNvSpPr>
          <p:nvPr>
            <p:ph idx="1"/>
          </p:nvPr>
        </p:nvSpPr>
        <p:spPr>
          <a:xfrm>
            <a:off x="581191" y="2267190"/>
            <a:ext cx="11029615" cy="3032397"/>
          </a:xfrm>
        </p:spPr>
        <p:txBody>
          <a:bodyPr anchor="t">
            <a:normAutofit/>
          </a:bodyPr>
          <a:lstStyle/>
          <a:p>
            <a:r>
              <a:rPr lang="en-US" sz="2400" dirty="0"/>
              <a:t>Experiment by adjusting the prompt based on the response quality:</a:t>
            </a:r>
          </a:p>
          <a:p>
            <a:pPr lvl="1">
              <a:buFont typeface="Arial" panose="020B0604020202020204" pitchFamily="34" charset="0"/>
              <a:buChar char="•"/>
            </a:pPr>
            <a:r>
              <a:rPr lang="en-US" sz="2000" dirty="0"/>
              <a:t>If responses are too vague, add more details or examples.</a:t>
            </a:r>
          </a:p>
          <a:p>
            <a:pPr lvl="1">
              <a:buFont typeface="Arial" panose="020B0604020202020204" pitchFamily="34" charset="0"/>
              <a:buChar char="•"/>
            </a:pPr>
            <a:r>
              <a:rPr lang="en-US" sz="2000" dirty="0"/>
              <a:t>If too verbose, specify a shorter format.</a:t>
            </a:r>
          </a:p>
          <a:p>
            <a:r>
              <a:rPr lang="en-US" sz="2400" dirty="0"/>
              <a:t>For instance:</a:t>
            </a:r>
          </a:p>
          <a:p>
            <a:pPr lvl="1">
              <a:buFont typeface="Arial" panose="020B0604020202020204" pitchFamily="34" charset="0"/>
              <a:buChar char="•"/>
            </a:pPr>
            <a:r>
              <a:rPr lang="en-US" sz="2000" dirty="0"/>
              <a:t>Initial Prompt: "What is quantum computing?"</a:t>
            </a:r>
          </a:p>
          <a:p>
            <a:pPr lvl="1">
              <a:buFont typeface="Arial" panose="020B0604020202020204" pitchFamily="34" charset="0"/>
              <a:buChar char="•"/>
            </a:pPr>
            <a:r>
              <a:rPr lang="en-US" sz="2000" dirty="0"/>
              <a:t>Revised Prompt: "In two sentences, explain quantum computing to a high school student."</a:t>
            </a:r>
          </a:p>
          <a:p>
            <a:endParaRPr lang="en-US" sz="2400" dirty="0"/>
          </a:p>
        </p:txBody>
      </p:sp>
      <p:sp>
        <p:nvSpPr>
          <p:cNvPr id="4" name="Slide Number Placeholder 3">
            <a:extLst>
              <a:ext uri="{FF2B5EF4-FFF2-40B4-BE49-F238E27FC236}">
                <a16:creationId xmlns:a16="http://schemas.microsoft.com/office/drawing/2014/main" id="{8914BEFC-A268-3964-6B83-57DDBCF9085E}"/>
              </a:ext>
            </a:extLst>
          </p:cNvPr>
          <p:cNvSpPr>
            <a:spLocks noGrp="1"/>
          </p:cNvSpPr>
          <p:nvPr>
            <p:ph type="sldNum" sz="quarter" idx="12"/>
          </p:nvPr>
        </p:nvSpPr>
        <p:spPr/>
        <p:txBody>
          <a:bodyPr/>
          <a:lstStyle/>
          <a:p>
            <a:fld id="{3A98EE3D-8CD1-4C3F-BD1C-C98C9596463C}" type="slidenum">
              <a:rPr lang="en-US" smtClean="0"/>
              <a:t>34</a:t>
            </a:fld>
            <a:endParaRPr lang="en-US" dirty="0"/>
          </a:p>
        </p:txBody>
      </p:sp>
    </p:spTree>
    <p:extLst>
      <p:ext uri="{BB962C8B-B14F-4D97-AF65-F5344CB8AC3E}">
        <p14:creationId xmlns:p14="http://schemas.microsoft.com/office/powerpoint/2010/main" val="10589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23898-9485-E8CD-B5EA-D1777240BF23}"/>
              </a:ext>
            </a:extLst>
          </p:cNvPr>
          <p:cNvSpPr>
            <a:spLocks noGrp="1"/>
          </p:cNvSpPr>
          <p:nvPr>
            <p:ph type="title"/>
          </p:nvPr>
        </p:nvSpPr>
        <p:spPr/>
        <p:txBody>
          <a:bodyPr>
            <a:normAutofit/>
          </a:bodyPr>
          <a:lstStyle/>
          <a:p>
            <a:r>
              <a:rPr lang="en-US" b="1" dirty="0"/>
              <a:t>6. Using Constraints for Specificity</a:t>
            </a:r>
            <a:endParaRPr lang="en-US" dirty="0"/>
          </a:p>
        </p:txBody>
      </p:sp>
      <p:sp>
        <p:nvSpPr>
          <p:cNvPr id="3" name="Content Placeholder 2">
            <a:extLst>
              <a:ext uri="{FF2B5EF4-FFF2-40B4-BE49-F238E27FC236}">
                <a16:creationId xmlns:a16="http://schemas.microsoft.com/office/drawing/2014/main" id="{97F64997-199B-9E16-7001-73F579ABBFA7}"/>
              </a:ext>
            </a:extLst>
          </p:cNvPr>
          <p:cNvSpPr>
            <a:spLocks noGrp="1"/>
          </p:cNvSpPr>
          <p:nvPr>
            <p:ph idx="1"/>
          </p:nvPr>
        </p:nvSpPr>
        <p:spPr>
          <a:xfrm>
            <a:off x="659850" y="1832113"/>
            <a:ext cx="11029615" cy="1596887"/>
          </a:xfrm>
        </p:spPr>
        <p:txBody>
          <a:bodyPr>
            <a:normAutofit/>
          </a:bodyPr>
          <a:lstStyle/>
          <a:p>
            <a:r>
              <a:rPr lang="en-US" sz="2400" dirty="0"/>
              <a:t>If your prompt needs factual accuracy or topical specificity, guide the model with constraints:</a:t>
            </a:r>
          </a:p>
          <a:p>
            <a:pPr lvl="1">
              <a:buFont typeface="Arial" panose="020B0604020202020204" pitchFamily="34" charset="0"/>
              <a:buChar char="•"/>
            </a:pPr>
            <a:r>
              <a:rPr lang="en-US" sz="2000" dirty="0"/>
              <a:t>Example: "List 5 main events in American history after 1900 with brief descriptions."</a:t>
            </a:r>
          </a:p>
          <a:p>
            <a:endParaRPr lang="en-US" sz="1800" dirty="0"/>
          </a:p>
        </p:txBody>
      </p:sp>
      <p:sp>
        <p:nvSpPr>
          <p:cNvPr id="4" name="Slide Number Placeholder 3">
            <a:extLst>
              <a:ext uri="{FF2B5EF4-FFF2-40B4-BE49-F238E27FC236}">
                <a16:creationId xmlns:a16="http://schemas.microsoft.com/office/drawing/2014/main" id="{22A807AA-3735-C0D6-270A-C9FD47F2688D}"/>
              </a:ext>
            </a:extLst>
          </p:cNvPr>
          <p:cNvSpPr>
            <a:spLocks noGrp="1"/>
          </p:cNvSpPr>
          <p:nvPr>
            <p:ph type="sldNum" sz="quarter" idx="12"/>
          </p:nvPr>
        </p:nvSpPr>
        <p:spPr/>
        <p:txBody>
          <a:bodyPr/>
          <a:lstStyle/>
          <a:p>
            <a:fld id="{3A98EE3D-8CD1-4C3F-BD1C-C98C9596463C}" type="slidenum">
              <a:rPr lang="en-US" smtClean="0"/>
              <a:t>35</a:t>
            </a:fld>
            <a:endParaRPr lang="en-US" dirty="0"/>
          </a:p>
        </p:txBody>
      </p:sp>
    </p:spTree>
    <p:extLst>
      <p:ext uri="{BB962C8B-B14F-4D97-AF65-F5344CB8AC3E}">
        <p14:creationId xmlns:p14="http://schemas.microsoft.com/office/powerpoint/2010/main" val="232239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AABA9-32AA-6F3A-B335-76289CCAECB2}"/>
              </a:ext>
            </a:extLst>
          </p:cNvPr>
          <p:cNvSpPr>
            <a:spLocks noGrp="1"/>
          </p:cNvSpPr>
          <p:nvPr>
            <p:ph type="title"/>
          </p:nvPr>
        </p:nvSpPr>
        <p:spPr/>
        <p:txBody>
          <a:bodyPr>
            <a:normAutofit/>
          </a:bodyPr>
          <a:lstStyle/>
          <a:p>
            <a:r>
              <a:rPr lang="en-US" b="1" dirty="0"/>
              <a:t>7. Prompt Templates for Common Use Cases</a:t>
            </a:r>
            <a:endParaRPr lang="en-US" dirty="0"/>
          </a:p>
        </p:txBody>
      </p:sp>
      <p:sp>
        <p:nvSpPr>
          <p:cNvPr id="3" name="Content Placeholder 2">
            <a:extLst>
              <a:ext uri="{FF2B5EF4-FFF2-40B4-BE49-F238E27FC236}">
                <a16:creationId xmlns:a16="http://schemas.microsoft.com/office/drawing/2014/main" id="{8EA312DC-5E62-B766-7643-99873BB0DA58}"/>
              </a:ext>
            </a:extLst>
          </p:cNvPr>
          <p:cNvSpPr>
            <a:spLocks noGrp="1"/>
          </p:cNvSpPr>
          <p:nvPr>
            <p:ph idx="1"/>
          </p:nvPr>
        </p:nvSpPr>
        <p:spPr>
          <a:xfrm>
            <a:off x="581193" y="2247526"/>
            <a:ext cx="11029615" cy="1977887"/>
          </a:xfrm>
        </p:spPr>
        <p:txBody>
          <a:bodyPr anchor="t">
            <a:normAutofit/>
          </a:bodyPr>
          <a:lstStyle/>
          <a:p>
            <a:r>
              <a:rPr lang="en-US" sz="2400" dirty="0"/>
              <a:t>Here are some template ideas for frequently used prompt types:</a:t>
            </a:r>
          </a:p>
          <a:p>
            <a:pPr lvl="1">
              <a:buFont typeface="Arial" panose="020B0604020202020204" pitchFamily="34" charset="0"/>
              <a:buChar char="•"/>
            </a:pPr>
            <a:r>
              <a:rPr lang="en-US" sz="2000" b="1" dirty="0"/>
              <a:t>Summarization</a:t>
            </a:r>
            <a:r>
              <a:rPr lang="en-US" sz="2000" dirty="0"/>
              <a:t>: "</a:t>
            </a:r>
            <a:r>
              <a:rPr lang="en-US" sz="2000" b="1" dirty="0">
                <a:highlight>
                  <a:srgbClr val="FFFF00"/>
                </a:highlight>
              </a:rPr>
              <a:t>Summarize</a:t>
            </a:r>
            <a:r>
              <a:rPr lang="en-US" sz="2000" dirty="0"/>
              <a:t> the following article in 100 words: [paste text]."</a:t>
            </a:r>
          </a:p>
          <a:p>
            <a:pPr lvl="1">
              <a:buFont typeface="Arial" panose="020B0604020202020204" pitchFamily="34" charset="0"/>
              <a:buChar char="•"/>
            </a:pPr>
            <a:r>
              <a:rPr lang="en-US" sz="2000" b="1" dirty="0"/>
              <a:t>Paraphrasing</a:t>
            </a:r>
            <a:r>
              <a:rPr lang="en-US" sz="2000" dirty="0"/>
              <a:t>: "</a:t>
            </a:r>
            <a:r>
              <a:rPr lang="en-US" sz="2000" dirty="0">
                <a:highlight>
                  <a:srgbClr val="FFFF00"/>
                </a:highlight>
              </a:rPr>
              <a:t>Rewrite</a:t>
            </a:r>
            <a:r>
              <a:rPr lang="en-US" sz="2000" dirty="0"/>
              <a:t> the following sentence to be more formal: [insert sentence]."</a:t>
            </a:r>
          </a:p>
          <a:p>
            <a:pPr lvl="1">
              <a:buFont typeface="Arial" panose="020B0604020202020204" pitchFamily="34" charset="0"/>
              <a:buChar char="•"/>
            </a:pPr>
            <a:r>
              <a:rPr lang="en-US" sz="2000" b="1" dirty="0"/>
              <a:t>Comparative Analysis</a:t>
            </a:r>
            <a:r>
              <a:rPr lang="en-US" sz="2000" dirty="0"/>
              <a:t>: "</a:t>
            </a:r>
            <a:r>
              <a:rPr lang="en-US" sz="2000" dirty="0">
                <a:highlight>
                  <a:srgbClr val="FFFF00"/>
                </a:highlight>
              </a:rPr>
              <a:t>Compare</a:t>
            </a:r>
            <a:r>
              <a:rPr lang="en-US" sz="2000" dirty="0"/>
              <a:t> the features of [Product A] and [Product B] in bullet points."</a:t>
            </a:r>
          </a:p>
          <a:p>
            <a:endParaRPr lang="en-US" sz="2400" dirty="0"/>
          </a:p>
        </p:txBody>
      </p:sp>
      <p:sp>
        <p:nvSpPr>
          <p:cNvPr id="4" name="Slide Number Placeholder 3">
            <a:extLst>
              <a:ext uri="{FF2B5EF4-FFF2-40B4-BE49-F238E27FC236}">
                <a16:creationId xmlns:a16="http://schemas.microsoft.com/office/drawing/2014/main" id="{A0C295A6-ACBD-4FAE-7C02-98C1A886081E}"/>
              </a:ext>
            </a:extLst>
          </p:cNvPr>
          <p:cNvSpPr>
            <a:spLocks noGrp="1"/>
          </p:cNvSpPr>
          <p:nvPr>
            <p:ph type="sldNum" sz="quarter" idx="12"/>
          </p:nvPr>
        </p:nvSpPr>
        <p:spPr/>
        <p:txBody>
          <a:bodyPr/>
          <a:lstStyle/>
          <a:p>
            <a:fld id="{3A98EE3D-8CD1-4C3F-BD1C-C98C9596463C}" type="slidenum">
              <a:rPr lang="en-US" smtClean="0"/>
              <a:t>36</a:t>
            </a:fld>
            <a:endParaRPr lang="en-US" dirty="0"/>
          </a:p>
        </p:txBody>
      </p:sp>
    </p:spTree>
    <p:extLst>
      <p:ext uri="{BB962C8B-B14F-4D97-AF65-F5344CB8AC3E}">
        <p14:creationId xmlns:p14="http://schemas.microsoft.com/office/powerpoint/2010/main" val="2784698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85BCA-8EA3-4454-4DA0-B0F973175FA8}"/>
              </a:ext>
            </a:extLst>
          </p:cNvPr>
          <p:cNvSpPr>
            <a:spLocks noGrp="1"/>
          </p:cNvSpPr>
          <p:nvPr>
            <p:ph type="title"/>
          </p:nvPr>
        </p:nvSpPr>
        <p:spPr/>
        <p:txBody>
          <a:bodyPr>
            <a:normAutofit/>
          </a:bodyPr>
          <a:lstStyle/>
          <a:p>
            <a:r>
              <a:rPr lang="en-US" b="1" dirty="0"/>
              <a:t>8. Experimenting and Iteration</a:t>
            </a:r>
            <a:endParaRPr lang="en-US" dirty="0"/>
          </a:p>
        </p:txBody>
      </p:sp>
      <p:sp>
        <p:nvSpPr>
          <p:cNvPr id="3" name="Content Placeholder 2">
            <a:extLst>
              <a:ext uri="{FF2B5EF4-FFF2-40B4-BE49-F238E27FC236}">
                <a16:creationId xmlns:a16="http://schemas.microsoft.com/office/drawing/2014/main" id="{20A29B74-E27E-233F-46F3-46055FB08C48}"/>
              </a:ext>
            </a:extLst>
          </p:cNvPr>
          <p:cNvSpPr>
            <a:spLocks noGrp="1"/>
          </p:cNvSpPr>
          <p:nvPr>
            <p:ph idx="1"/>
          </p:nvPr>
        </p:nvSpPr>
        <p:spPr>
          <a:xfrm>
            <a:off x="581192" y="1451114"/>
            <a:ext cx="11029615" cy="3071726"/>
          </a:xfrm>
        </p:spPr>
        <p:txBody>
          <a:bodyPr>
            <a:normAutofit/>
          </a:bodyPr>
          <a:lstStyle/>
          <a:p>
            <a:r>
              <a:rPr lang="en-US" sz="2000" dirty="0"/>
              <a:t>Iterating on your prompts is essential because even small changes can have significant impacts on responses. Here’s a process for refining prompts:</a:t>
            </a:r>
          </a:p>
          <a:p>
            <a:pPr lvl="1">
              <a:buFont typeface="Arial" panose="020B0604020202020204" pitchFamily="34" charset="0"/>
              <a:buChar char="•"/>
            </a:pPr>
            <a:r>
              <a:rPr lang="en-US" sz="2000" b="1" dirty="0"/>
              <a:t>Analyze the Response</a:t>
            </a:r>
            <a:r>
              <a:rPr lang="en-US" sz="2000" dirty="0"/>
              <a:t>: Look for clarity, relevance, and accuracy.</a:t>
            </a:r>
          </a:p>
          <a:p>
            <a:pPr lvl="1">
              <a:buFont typeface="Arial" panose="020B0604020202020204" pitchFamily="34" charset="0"/>
              <a:buChar char="•"/>
            </a:pPr>
            <a:r>
              <a:rPr lang="en-US" sz="2000" b="1" dirty="0"/>
              <a:t>Adjust Specificity</a:t>
            </a:r>
            <a:r>
              <a:rPr lang="en-US" sz="2000" dirty="0"/>
              <a:t>: Add or remove details based on whether the response is too general or overly complex.</a:t>
            </a:r>
          </a:p>
          <a:p>
            <a:pPr lvl="1">
              <a:buFont typeface="Arial" panose="020B0604020202020204" pitchFamily="34" charset="0"/>
              <a:buChar char="•"/>
            </a:pPr>
            <a:r>
              <a:rPr lang="en-US" sz="2000" b="1" dirty="0"/>
              <a:t>Rephrase for Tone</a:t>
            </a:r>
            <a:r>
              <a:rPr lang="en-US" sz="2000" dirty="0"/>
              <a:t>: If the tone doesn’t match your goal, try rephrasing to influence the style.</a:t>
            </a:r>
          </a:p>
          <a:p>
            <a:r>
              <a:rPr lang="en-US" sz="2000" dirty="0"/>
              <a:t>Try it with any of your previous prompts. How did it change?</a:t>
            </a:r>
          </a:p>
        </p:txBody>
      </p:sp>
      <p:sp>
        <p:nvSpPr>
          <p:cNvPr id="4" name="Slide Number Placeholder 3">
            <a:extLst>
              <a:ext uri="{FF2B5EF4-FFF2-40B4-BE49-F238E27FC236}">
                <a16:creationId xmlns:a16="http://schemas.microsoft.com/office/drawing/2014/main" id="{E7ECD14A-2CAF-D158-39B8-BC26D1DC5AD0}"/>
              </a:ext>
            </a:extLst>
          </p:cNvPr>
          <p:cNvSpPr>
            <a:spLocks noGrp="1"/>
          </p:cNvSpPr>
          <p:nvPr>
            <p:ph type="sldNum" sz="quarter" idx="12"/>
          </p:nvPr>
        </p:nvSpPr>
        <p:spPr/>
        <p:txBody>
          <a:bodyPr/>
          <a:lstStyle/>
          <a:p>
            <a:fld id="{3A98EE3D-8CD1-4C3F-BD1C-C98C9596463C}" type="slidenum">
              <a:rPr lang="en-US" smtClean="0"/>
              <a:t>37</a:t>
            </a:fld>
            <a:endParaRPr lang="en-US" dirty="0"/>
          </a:p>
        </p:txBody>
      </p:sp>
    </p:spTree>
    <p:extLst>
      <p:ext uri="{BB962C8B-B14F-4D97-AF65-F5344CB8AC3E}">
        <p14:creationId xmlns:p14="http://schemas.microsoft.com/office/powerpoint/2010/main" val="50517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38D5D-F16E-4041-71DD-1A639634DC07}"/>
              </a:ext>
            </a:extLst>
          </p:cNvPr>
          <p:cNvSpPr>
            <a:spLocks noGrp="1"/>
          </p:cNvSpPr>
          <p:nvPr>
            <p:ph type="title"/>
          </p:nvPr>
        </p:nvSpPr>
        <p:spPr>
          <a:xfrm>
            <a:off x="581192" y="702156"/>
            <a:ext cx="3886200" cy="550174"/>
          </a:xfrm>
        </p:spPr>
        <p:txBody>
          <a:bodyPr/>
          <a:lstStyle/>
          <a:p>
            <a:r>
              <a:rPr lang="en-US" dirty="0"/>
              <a:t>Hallucinations</a:t>
            </a:r>
          </a:p>
        </p:txBody>
      </p:sp>
      <p:sp>
        <p:nvSpPr>
          <p:cNvPr id="3" name="Content Placeholder 2">
            <a:extLst>
              <a:ext uri="{FF2B5EF4-FFF2-40B4-BE49-F238E27FC236}">
                <a16:creationId xmlns:a16="http://schemas.microsoft.com/office/drawing/2014/main" id="{67E29BB2-9DA5-4A47-3D3E-168474A70032}"/>
              </a:ext>
            </a:extLst>
          </p:cNvPr>
          <p:cNvSpPr>
            <a:spLocks noGrp="1"/>
          </p:cNvSpPr>
          <p:nvPr>
            <p:ph idx="1"/>
          </p:nvPr>
        </p:nvSpPr>
        <p:spPr>
          <a:xfrm>
            <a:off x="581192" y="1451113"/>
            <a:ext cx="6888387" cy="2668603"/>
          </a:xfrm>
        </p:spPr>
        <p:txBody>
          <a:bodyPr>
            <a:normAutofit/>
          </a:bodyPr>
          <a:lstStyle/>
          <a:p>
            <a:r>
              <a:rPr lang="en-US" sz="1800" dirty="0"/>
              <a:t>LLMs are trained on vast amounts of unstructured data, often from the internet, where factual accuracy varies. </a:t>
            </a:r>
          </a:p>
          <a:p>
            <a:r>
              <a:rPr lang="en-US" sz="1800" dirty="0"/>
              <a:t>They generate text based on probability, not verification, meaning that if certain phrases or patterns are statistically associated—even if inaccurate—the model might generate them confidently. </a:t>
            </a:r>
          </a:p>
          <a:p>
            <a:r>
              <a:rPr lang="en-US" sz="1800" dirty="0"/>
              <a:t>Hallucination can also occur if the model lacks relevant context or if the user prompt is ambiguous or open-ended.</a:t>
            </a:r>
          </a:p>
        </p:txBody>
      </p:sp>
      <p:sp>
        <p:nvSpPr>
          <p:cNvPr id="4" name="Slide Number Placeholder 3">
            <a:extLst>
              <a:ext uri="{FF2B5EF4-FFF2-40B4-BE49-F238E27FC236}">
                <a16:creationId xmlns:a16="http://schemas.microsoft.com/office/drawing/2014/main" id="{C16B5851-2A3B-5899-5B7F-05B596441A58}"/>
              </a:ext>
            </a:extLst>
          </p:cNvPr>
          <p:cNvSpPr>
            <a:spLocks noGrp="1"/>
          </p:cNvSpPr>
          <p:nvPr>
            <p:ph type="sldNum" sz="quarter" idx="12"/>
          </p:nvPr>
        </p:nvSpPr>
        <p:spPr/>
        <p:txBody>
          <a:bodyPr/>
          <a:lstStyle/>
          <a:p>
            <a:fld id="{3A98EE3D-8CD1-4C3F-BD1C-C98C9596463C}" type="slidenum">
              <a:rPr lang="en-US" smtClean="0"/>
              <a:t>38</a:t>
            </a:fld>
            <a:endParaRPr lang="en-US" dirty="0"/>
          </a:p>
        </p:txBody>
      </p:sp>
      <p:pic>
        <p:nvPicPr>
          <p:cNvPr id="5" name="Picture 4">
            <a:extLst>
              <a:ext uri="{FF2B5EF4-FFF2-40B4-BE49-F238E27FC236}">
                <a16:creationId xmlns:a16="http://schemas.microsoft.com/office/drawing/2014/main" id="{579FC40F-60BB-3C11-F8D7-357BDAB96E05}"/>
              </a:ext>
            </a:extLst>
          </p:cNvPr>
          <p:cNvPicPr>
            <a:picLocks noChangeAspect="1"/>
          </p:cNvPicPr>
          <p:nvPr/>
        </p:nvPicPr>
        <p:blipFill>
          <a:blip r:embed="rId3"/>
          <a:srcRect r="50000"/>
          <a:stretch/>
        </p:blipFill>
        <p:spPr>
          <a:xfrm>
            <a:off x="7724608" y="754624"/>
            <a:ext cx="3886200" cy="2170872"/>
          </a:xfrm>
          <a:prstGeom prst="rect">
            <a:avLst/>
          </a:prstGeom>
        </p:spPr>
      </p:pic>
      <p:pic>
        <p:nvPicPr>
          <p:cNvPr id="6" name="Picture 5">
            <a:extLst>
              <a:ext uri="{FF2B5EF4-FFF2-40B4-BE49-F238E27FC236}">
                <a16:creationId xmlns:a16="http://schemas.microsoft.com/office/drawing/2014/main" id="{3F27D695-6E6D-6AB3-B2ED-31C61E7DCD32}"/>
              </a:ext>
            </a:extLst>
          </p:cNvPr>
          <p:cNvPicPr>
            <a:picLocks noChangeAspect="1"/>
          </p:cNvPicPr>
          <p:nvPr/>
        </p:nvPicPr>
        <p:blipFill>
          <a:blip r:embed="rId3"/>
          <a:srcRect l="50000"/>
          <a:stretch/>
        </p:blipFill>
        <p:spPr>
          <a:xfrm>
            <a:off x="7724607" y="3034280"/>
            <a:ext cx="3886201" cy="2170872"/>
          </a:xfrm>
          <a:prstGeom prst="rect">
            <a:avLst/>
          </a:prstGeom>
        </p:spPr>
      </p:pic>
      <p:sp>
        <p:nvSpPr>
          <p:cNvPr id="8" name="TextBox 7">
            <a:extLst>
              <a:ext uri="{FF2B5EF4-FFF2-40B4-BE49-F238E27FC236}">
                <a16:creationId xmlns:a16="http://schemas.microsoft.com/office/drawing/2014/main" id="{7AE31970-59C3-927B-3FB9-AE4CC67DC36E}"/>
              </a:ext>
            </a:extLst>
          </p:cNvPr>
          <p:cNvSpPr txBox="1"/>
          <p:nvPr/>
        </p:nvSpPr>
        <p:spPr>
          <a:xfrm>
            <a:off x="581190" y="4168086"/>
            <a:ext cx="7042634" cy="2477601"/>
          </a:xfrm>
          <a:prstGeom prst="rect">
            <a:avLst/>
          </a:prstGeom>
          <a:noFill/>
        </p:spPr>
        <p:txBody>
          <a:bodyPr wrap="square">
            <a:spAutoFit/>
          </a:bodyPr>
          <a:lstStyle/>
          <a:p>
            <a:pPr>
              <a:spcBef>
                <a:spcPts val="600"/>
              </a:spcBef>
            </a:pPr>
            <a:r>
              <a:rPr lang="en-US" sz="1400" b="1" dirty="0"/>
              <a:t>Real-World Examples of Hallucination:</a:t>
            </a:r>
          </a:p>
          <a:p>
            <a:pPr>
              <a:spcBef>
                <a:spcPts val="600"/>
              </a:spcBef>
              <a:buFont typeface="+mj-lt"/>
              <a:buAutoNum type="arabicPeriod"/>
            </a:pPr>
            <a:r>
              <a:rPr lang="en-US" sz="1400" b="1" dirty="0"/>
              <a:t> Medical Advice</a:t>
            </a:r>
            <a:r>
              <a:rPr lang="en-US" sz="1400" dirty="0"/>
              <a:t>: If asked about a rare disease, an LLM might fabricate treatments, symptoms, or drug interactions that don't exist. </a:t>
            </a:r>
          </a:p>
          <a:p>
            <a:pPr>
              <a:spcBef>
                <a:spcPts val="600"/>
              </a:spcBef>
              <a:buFont typeface="+mj-lt"/>
              <a:buAutoNum type="arabicPeriod"/>
            </a:pPr>
            <a:r>
              <a:rPr lang="en-US" sz="1400" b="1" dirty="0"/>
              <a:t> Historical or Biographical Information</a:t>
            </a:r>
            <a:r>
              <a:rPr lang="en-US" sz="1400" dirty="0"/>
              <a:t>: An LLM might confidently state incorrect details about a historical figure. For example, it may claim that a prominent figure won an award they never received or participated in an event they weren’t involved in. </a:t>
            </a:r>
          </a:p>
          <a:p>
            <a:pPr>
              <a:spcBef>
                <a:spcPts val="600"/>
              </a:spcBef>
              <a:buFont typeface="+mj-lt"/>
              <a:buAutoNum type="arabicPeriod"/>
            </a:pPr>
            <a:r>
              <a:rPr lang="en-US" sz="1400" b="1" dirty="0"/>
              <a:t> Legal Information</a:t>
            </a:r>
            <a:r>
              <a:rPr lang="en-US" sz="1400" dirty="0"/>
              <a:t>: LLMs can also generate fabricated legal information, such as non-existent laws or incorrect legal precedents. For example, a model might cite a court case that sounds legitimate but does not actually exist, which could lead to serious misinformation in legal contexts.</a:t>
            </a:r>
          </a:p>
        </p:txBody>
      </p:sp>
    </p:spTree>
    <p:extLst>
      <p:ext uri="{BB962C8B-B14F-4D97-AF65-F5344CB8AC3E}">
        <p14:creationId xmlns:p14="http://schemas.microsoft.com/office/powerpoint/2010/main" val="365719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EF822-F965-D600-B1B6-079DF4630F7D}"/>
              </a:ext>
            </a:extLst>
          </p:cNvPr>
          <p:cNvSpPr>
            <a:spLocks noGrp="1"/>
          </p:cNvSpPr>
          <p:nvPr>
            <p:ph type="title"/>
          </p:nvPr>
        </p:nvSpPr>
        <p:spPr/>
        <p:txBody>
          <a:bodyPr/>
          <a:lstStyle/>
          <a:p>
            <a:r>
              <a:rPr lang="en-US" dirty="0"/>
              <a:t>Mitigating Hallucinations</a:t>
            </a:r>
          </a:p>
        </p:txBody>
      </p:sp>
      <p:sp>
        <p:nvSpPr>
          <p:cNvPr id="3" name="Content Placeholder 2">
            <a:extLst>
              <a:ext uri="{FF2B5EF4-FFF2-40B4-BE49-F238E27FC236}">
                <a16:creationId xmlns:a16="http://schemas.microsoft.com/office/drawing/2014/main" id="{DA041A1C-1785-8295-03BD-BB7B5E276B5D}"/>
              </a:ext>
            </a:extLst>
          </p:cNvPr>
          <p:cNvSpPr>
            <a:spLocks noGrp="1"/>
          </p:cNvSpPr>
          <p:nvPr>
            <p:ph idx="1"/>
          </p:nvPr>
        </p:nvSpPr>
        <p:spPr>
          <a:xfrm>
            <a:off x="581192" y="1451113"/>
            <a:ext cx="9899995" cy="4524237"/>
          </a:xfrm>
        </p:spPr>
        <p:txBody>
          <a:bodyPr>
            <a:normAutofit/>
          </a:bodyPr>
          <a:lstStyle/>
          <a:p>
            <a:r>
              <a:rPr lang="en-US" sz="2000" b="1" dirty="0"/>
              <a:t>Grounding Models in Real-Time Data</a:t>
            </a:r>
            <a:r>
              <a:rPr lang="en-US" sz="2000" dirty="0"/>
              <a:t>: Integrating live or real-time data can help models provide more accurate information.</a:t>
            </a:r>
          </a:p>
          <a:p>
            <a:r>
              <a:rPr lang="en-US" sz="2000" b="1" dirty="0"/>
              <a:t>Retrieval-Augmented Generation (RAG)</a:t>
            </a:r>
            <a:r>
              <a:rPr lang="en-US" sz="2000" dirty="0"/>
              <a:t>: This approach allows models to reference external knowledge bases, like Wikipedia or specific databases, during generation, which can help ensure answers are accurate.</a:t>
            </a:r>
          </a:p>
          <a:p>
            <a:r>
              <a:rPr lang="en-US" sz="2000" b="1" dirty="0"/>
              <a:t>Human Feedback and Reinforcement Learning</a:t>
            </a:r>
            <a:r>
              <a:rPr lang="en-US" sz="2000" dirty="0"/>
              <a:t>: Fine-tuning models with human feedback, especially in critical areas, can reduce the likelihood of hallucination in sensitive fields.</a:t>
            </a:r>
          </a:p>
        </p:txBody>
      </p:sp>
      <p:sp>
        <p:nvSpPr>
          <p:cNvPr id="4" name="Slide Number Placeholder 3">
            <a:extLst>
              <a:ext uri="{FF2B5EF4-FFF2-40B4-BE49-F238E27FC236}">
                <a16:creationId xmlns:a16="http://schemas.microsoft.com/office/drawing/2014/main" id="{511DDF8E-3A36-06E3-40CA-2DCA89E69272}"/>
              </a:ext>
            </a:extLst>
          </p:cNvPr>
          <p:cNvSpPr>
            <a:spLocks noGrp="1"/>
          </p:cNvSpPr>
          <p:nvPr>
            <p:ph type="sldNum" sz="quarter" idx="12"/>
          </p:nvPr>
        </p:nvSpPr>
        <p:spPr/>
        <p:txBody>
          <a:bodyPr/>
          <a:lstStyle/>
          <a:p>
            <a:fld id="{3A98EE3D-8CD1-4C3F-BD1C-C98C9596463C}" type="slidenum">
              <a:rPr lang="en-US" smtClean="0"/>
              <a:t>39</a:t>
            </a:fld>
            <a:endParaRPr lang="en-US" dirty="0"/>
          </a:p>
        </p:txBody>
      </p:sp>
    </p:spTree>
    <p:extLst>
      <p:ext uri="{BB962C8B-B14F-4D97-AF65-F5344CB8AC3E}">
        <p14:creationId xmlns:p14="http://schemas.microsoft.com/office/powerpoint/2010/main" val="275661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E4109-BB2F-79F9-BD71-5E7206E264CE}"/>
              </a:ext>
            </a:extLst>
          </p:cNvPr>
          <p:cNvSpPr>
            <a:spLocks noGrp="1"/>
          </p:cNvSpPr>
          <p:nvPr>
            <p:ph type="title"/>
          </p:nvPr>
        </p:nvSpPr>
        <p:spPr/>
        <p:txBody>
          <a:bodyPr/>
          <a:lstStyle/>
          <a:p>
            <a:r>
              <a:rPr lang="en-US" dirty="0"/>
              <a:t>What is Generative AI?</a:t>
            </a:r>
          </a:p>
        </p:txBody>
      </p:sp>
      <p:sp>
        <p:nvSpPr>
          <p:cNvPr id="3" name="Content Placeholder 2">
            <a:extLst>
              <a:ext uri="{FF2B5EF4-FFF2-40B4-BE49-F238E27FC236}">
                <a16:creationId xmlns:a16="http://schemas.microsoft.com/office/drawing/2014/main" id="{860D16EC-E24A-C834-452D-76A979E93FE1}"/>
              </a:ext>
            </a:extLst>
          </p:cNvPr>
          <p:cNvSpPr>
            <a:spLocks noGrp="1"/>
          </p:cNvSpPr>
          <p:nvPr>
            <p:ph idx="1"/>
          </p:nvPr>
        </p:nvSpPr>
        <p:spPr/>
        <p:txBody>
          <a:bodyPr>
            <a:normAutofit/>
          </a:bodyPr>
          <a:lstStyle/>
          <a:p>
            <a:r>
              <a:rPr lang="en-US" sz="3200" dirty="0"/>
              <a:t>What does ChatGPT tell you? Try it!</a:t>
            </a:r>
          </a:p>
        </p:txBody>
      </p:sp>
      <p:sp>
        <p:nvSpPr>
          <p:cNvPr id="4" name="Slide Number Placeholder 3">
            <a:extLst>
              <a:ext uri="{FF2B5EF4-FFF2-40B4-BE49-F238E27FC236}">
                <a16:creationId xmlns:a16="http://schemas.microsoft.com/office/drawing/2014/main" id="{8B856896-C8D6-60D9-27C5-2F624373FF22}"/>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1986059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D2D1-1F9C-E023-9502-B22E65813A0E}"/>
              </a:ext>
            </a:extLst>
          </p:cNvPr>
          <p:cNvSpPr>
            <a:spLocks noGrp="1"/>
          </p:cNvSpPr>
          <p:nvPr>
            <p:ph type="title"/>
          </p:nvPr>
        </p:nvSpPr>
        <p:spPr/>
        <p:txBody>
          <a:bodyPr/>
          <a:lstStyle/>
          <a:p>
            <a:r>
              <a:rPr lang="en-US" dirty="0"/>
              <a:t>Model Fine-tuning</a:t>
            </a:r>
          </a:p>
        </p:txBody>
      </p:sp>
      <p:sp>
        <p:nvSpPr>
          <p:cNvPr id="3" name="Content Placeholder 2">
            <a:extLst>
              <a:ext uri="{FF2B5EF4-FFF2-40B4-BE49-F238E27FC236}">
                <a16:creationId xmlns:a16="http://schemas.microsoft.com/office/drawing/2014/main" id="{45AD6435-922B-173D-BB19-1E540FDDAC56}"/>
              </a:ext>
            </a:extLst>
          </p:cNvPr>
          <p:cNvSpPr>
            <a:spLocks noGrp="1"/>
          </p:cNvSpPr>
          <p:nvPr>
            <p:ph idx="1"/>
          </p:nvPr>
        </p:nvSpPr>
        <p:spPr>
          <a:xfrm>
            <a:off x="581192" y="1451113"/>
            <a:ext cx="11029616" cy="4524237"/>
          </a:xfrm>
        </p:spPr>
        <p:txBody>
          <a:bodyPr anchor="t">
            <a:normAutofit/>
          </a:bodyPr>
          <a:lstStyle/>
          <a:p>
            <a:r>
              <a:rPr lang="en-US" dirty="0"/>
              <a:t>Model fine-tuning for large language models (LLMs) involves adjusting a pre-trained model on a more specific or smaller dataset to optimize its performance for a particular application or domain. </a:t>
            </a:r>
          </a:p>
          <a:p>
            <a:r>
              <a:rPr lang="en-US" dirty="0"/>
              <a:t>Fine-tuning is typically conducted after the initial large-scale training phase, where the model is exposed to vast datasets (e.g., Common Crawl, books, and Wikipedia) and learns general language patterns, vocabulary, and syntax.</a:t>
            </a:r>
          </a:p>
          <a:p>
            <a:r>
              <a:rPr lang="en-US" dirty="0"/>
              <a:t>Fine-tuning helps adapt general-purpose LLMs to niche requirements.</a:t>
            </a:r>
          </a:p>
          <a:p>
            <a:r>
              <a:rPr lang="en-US" dirty="0"/>
              <a:t>For instance, fine-tuning an LLM for customer support allows it to understand brand-specific language and provide more consistent and on-brand responses.</a:t>
            </a:r>
          </a:p>
        </p:txBody>
      </p:sp>
      <p:sp>
        <p:nvSpPr>
          <p:cNvPr id="4" name="Slide Number Placeholder 3">
            <a:extLst>
              <a:ext uri="{FF2B5EF4-FFF2-40B4-BE49-F238E27FC236}">
                <a16:creationId xmlns:a16="http://schemas.microsoft.com/office/drawing/2014/main" id="{66EFF0A2-870B-6A11-ADE1-542ADA6502EA}"/>
              </a:ext>
            </a:extLst>
          </p:cNvPr>
          <p:cNvSpPr>
            <a:spLocks noGrp="1"/>
          </p:cNvSpPr>
          <p:nvPr>
            <p:ph type="sldNum" sz="quarter" idx="12"/>
          </p:nvPr>
        </p:nvSpPr>
        <p:spPr/>
        <p:txBody>
          <a:bodyPr/>
          <a:lstStyle/>
          <a:p>
            <a:fld id="{3A98EE3D-8CD1-4C3F-BD1C-C98C9596463C}" type="slidenum">
              <a:rPr lang="en-US" smtClean="0"/>
              <a:t>40</a:t>
            </a:fld>
            <a:endParaRPr lang="en-US" dirty="0"/>
          </a:p>
        </p:txBody>
      </p:sp>
      <p:pic>
        <p:nvPicPr>
          <p:cNvPr id="5" name="Picture 4">
            <a:extLst>
              <a:ext uri="{FF2B5EF4-FFF2-40B4-BE49-F238E27FC236}">
                <a16:creationId xmlns:a16="http://schemas.microsoft.com/office/drawing/2014/main" id="{257C7350-D5D1-EEB5-AB76-6B73AC14D1E9}"/>
              </a:ext>
            </a:extLst>
          </p:cNvPr>
          <p:cNvPicPr>
            <a:picLocks noChangeAspect="1"/>
          </p:cNvPicPr>
          <p:nvPr/>
        </p:nvPicPr>
        <p:blipFill>
          <a:blip r:embed="rId2"/>
          <a:stretch>
            <a:fillRect/>
          </a:stretch>
        </p:blipFill>
        <p:spPr>
          <a:xfrm>
            <a:off x="2907155" y="4189618"/>
            <a:ext cx="6377690" cy="2131721"/>
          </a:xfrm>
          <a:prstGeom prst="rect">
            <a:avLst/>
          </a:prstGeom>
        </p:spPr>
      </p:pic>
    </p:spTree>
    <p:extLst>
      <p:ext uri="{BB962C8B-B14F-4D97-AF65-F5344CB8AC3E}">
        <p14:creationId xmlns:p14="http://schemas.microsoft.com/office/powerpoint/2010/main" val="2172000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D0978-82CE-CB18-211B-7AFCC4805498}"/>
              </a:ext>
            </a:extLst>
          </p:cNvPr>
          <p:cNvSpPr>
            <a:spLocks noGrp="1"/>
          </p:cNvSpPr>
          <p:nvPr>
            <p:ph type="title"/>
          </p:nvPr>
        </p:nvSpPr>
        <p:spPr/>
        <p:txBody>
          <a:bodyPr/>
          <a:lstStyle/>
          <a:p>
            <a:r>
              <a:rPr lang="en-US" dirty="0"/>
              <a:t>Retrieval Augmented Generation (RAG)</a:t>
            </a:r>
          </a:p>
        </p:txBody>
      </p:sp>
      <p:sp>
        <p:nvSpPr>
          <p:cNvPr id="3" name="Content Placeholder 2">
            <a:extLst>
              <a:ext uri="{FF2B5EF4-FFF2-40B4-BE49-F238E27FC236}">
                <a16:creationId xmlns:a16="http://schemas.microsoft.com/office/drawing/2014/main" id="{BF088D68-E5B1-7C45-EAE9-5554DF9B546B}"/>
              </a:ext>
            </a:extLst>
          </p:cNvPr>
          <p:cNvSpPr>
            <a:spLocks noGrp="1"/>
          </p:cNvSpPr>
          <p:nvPr>
            <p:ph idx="1"/>
          </p:nvPr>
        </p:nvSpPr>
        <p:spPr>
          <a:xfrm>
            <a:off x="581192" y="1421619"/>
            <a:ext cx="5691789" cy="4524237"/>
          </a:xfrm>
        </p:spPr>
        <p:txBody>
          <a:bodyPr anchor="t"/>
          <a:lstStyle/>
          <a:p>
            <a:r>
              <a:rPr lang="en-US" dirty="0"/>
              <a:t>Retrieval-Augmented Generation (RAG) is a technique that enhances the ability of a language model to produce accurate and relevant answers by incorporating external knowledge retrieved in real time. </a:t>
            </a:r>
          </a:p>
          <a:p>
            <a:r>
              <a:rPr lang="en-US" dirty="0"/>
              <a:t>This approach is particularly valuable in applications where up-to-date or domain-specific information is needed, as it combines the </a:t>
            </a:r>
            <a:r>
              <a:rPr lang="en-US" dirty="0">
                <a:highlight>
                  <a:srgbClr val="6FF1EB"/>
                </a:highlight>
              </a:rPr>
              <a:t>generative strengths of language models </a:t>
            </a:r>
            <a:r>
              <a:rPr lang="en-US" dirty="0"/>
              <a:t>with the </a:t>
            </a:r>
            <a:r>
              <a:rPr lang="en-US" dirty="0">
                <a:highlight>
                  <a:srgbClr val="FFFF00"/>
                </a:highlight>
              </a:rPr>
              <a:t>factual reliability of external data sources</a:t>
            </a:r>
            <a:r>
              <a:rPr lang="en-US" dirty="0"/>
              <a:t>.</a:t>
            </a:r>
          </a:p>
        </p:txBody>
      </p:sp>
      <p:sp>
        <p:nvSpPr>
          <p:cNvPr id="4" name="Slide Number Placeholder 3">
            <a:extLst>
              <a:ext uri="{FF2B5EF4-FFF2-40B4-BE49-F238E27FC236}">
                <a16:creationId xmlns:a16="http://schemas.microsoft.com/office/drawing/2014/main" id="{69A8442E-76C3-F1B6-5914-2A9290D60DF0}"/>
              </a:ext>
            </a:extLst>
          </p:cNvPr>
          <p:cNvSpPr>
            <a:spLocks noGrp="1"/>
          </p:cNvSpPr>
          <p:nvPr>
            <p:ph type="sldNum" sz="quarter" idx="12"/>
          </p:nvPr>
        </p:nvSpPr>
        <p:spPr/>
        <p:txBody>
          <a:bodyPr/>
          <a:lstStyle/>
          <a:p>
            <a:fld id="{3A98EE3D-8CD1-4C3F-BD1C-C98C9596463C}" type="slidenum">
              <a:rPr lang="en-US" smtClean="0"/>
              <a:t>41</a:t>
            </a:fld>
            <a:endParaRPr lang="en-US" dirty="0"/>
          </a:p>
        </p:txBody>
      </p:sp>
      <p:sp>
        <p:nvSpPr>
          <p:cNvPr id="5" name="Content Placeholder 2">
            <a:extLst>
              <a:ext uri="{FF2B5EF4-FFF2-40B4-BE49-F238E27FC236}">
                <a16:creationId xmlns:a16="http://schemas.microsoft.com/office/drawing/2014/main" id="{BF171569-B83E-18BD-F50D-1D7554BE3B2E}"/>
              </a:ext>
            </a:extLst>
          </p:cNvPr>
          <p:cNvSpPr txBox="1">
            <a:spLocks/>
          </p:cNvSpPr>
          <p:nvPr/>
        </p:nvSpPr>
        <p:spPr>
          <a:xfrm>
            <a:off x="6347812" y="1421618"/>
            <a:ext cx="5691789" cy="4524237"/>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RAG involves two main components:</a:t>
            </a:r>
          </a:p>
          <a:p>
            <a:pPr>
              <a:buFont typeface="+mj-lt"/>
              <a:buAutoNum type="arabicPeriod"/>
            </a:pPr>
            <a:r>
              <a:rPr lang="en-US" b="1" dirty="0"/>
              <a:t>Retriever</a:t>
            </a:r>
            <a:r>
              <a:rPr lang="en-US" dirty="0"/>
              <a:t>: This module searches a knowledge base or document store to find relevant information in response to a user query.</a:t>
            </a:r>
          </a:p>
          <a:p>
            <a:pPr>
              <a:buFont typeface="+mj-lt"/>
              <a:buAutoNum type="arabicPeriod"/>
            </a:pPr>
            <a:r>
              <a:rPr lang="en-US" b="1" dirty="0"/>
              <a:t>Generator</a:t>
            </a:r>
            <a:r>
              <a:rPr lang="en-US" dirty="0"/>
              <a:t>: Using the retrieved documents as context, the language model generates a response, effectively “grounding” its answer in the provided, factual content.</a:t>
            </a:r>
          </a:p>
        </p:txBody>
      </p:sp>
      <p:pic>
        <p:nvPicPr>
          <p:cNvPr id="11266" name="Picture 2" descr="Day 9: Retrieval-Augmented Generation (RAG) | by Nikhil Kulkarni | Sep,  2024 | GoPenAI">
            <a:extLst>
              <a:ext uri="{FF2B5EF4-FFF2-40B4-BE49-F238E27FC236}">
                <a16:creationId xmlns:a16="http://schemas.microsoft.com/office/drawing/2014/main" id="{E5AE00DB-7B17-97F9-3078-3694F7BFBF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34" t="4500" r="1955" b="6104"/>
          <a:stretch/>
        </p:blipFill>
        <p:spPr bwMode="auto">
          <a:xfrm>
            <a:off x="423878" y="4343656"/>
            <a:ext cx="5667529" cy="218545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088DBDA9-9BBD-9DB5-9497-953F583252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0" t="16647" r="2661" b="1657"/>
          <a:stretch/>
        </p:blipFill>
        <p:spPr bwMode="auto">
          <a:xfrm>
            <a:off x="6323549" y="4382526"/>
            <a:ext cx="5773955" cy="1967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698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E418F-573C-E408-30D4-2148E48D15E6}"/>
              </a:ext>
            </a:extLst>
          </p:cNvPr>
          <p:cNvSpPr>
            <a:spLocks noGrp="1"/>
          </p:cNvSpPr>
          <p:nvPr>
            <p:ph type="title"/>
          </p:nvPr>
        </p:nvSpPr>
        <p:spPr/>
        <p:txBody>
          <a:bodyPr/>
          <a:lstStyle/>
          <a:p>
            <a:r>
              <a:rPr lang="en-US" dirty="0"/>
              <a:t>Steps to implement a RAG Pipeline</a:t>
            </a:r>
          </a:p>
        </p:txBody>
      </p:sp>
      <p:sp>
        <p:nvSpPr>
          <p:cNvPr id="3" name="Content Placeholder 2">
            <a:extLst>
              <a:ext uri="{FF2B5EF4-FFF2-40B4-BE49-F238E27FC236}">
                <a16:creationId xmlns:a16="http://schemas.microsoft.com/office/drawing/2014/main" id="{0ABDE045-D2BC-8DDD-4B6B-2CC46FF6FEB5}"/>
              </a:ext>
            </a:extLst>
          </p:cNvPr>
          <p:cNvSpPr>
            <a:spLocks noGrp="1"/>
          </p:cNvSpPr>
          <p:nvPr>
            <p:ph idx="1"/>
          </p:nvPr>
        </p:nvSpPr>
        <p:spPr>
          <a:xfrm>
            <a:off x="581192" y="1451113"/>
            <a:ext cx="5858937" cy="5337926"/>
          </a:xfrm>
        </p:spPr>
        <p:txBody>
          <a:bodyPr anchor="t">
            <a:normAutofit fontScale="77500" lnSpcReduction="20000"/>
          </a:bodyPr>
          <a:lstStyle/>
          <a:p>
            <a:pPr marL="0" indent="0">
              <a:buNone/>
            </a:pPr>
            <a:r>
              <a:rPr lang="en-US" b="1" dirty="0"/>
              <a:t>Step 1: Prepare the Document Store</a:t>
            </a:r>
          </a:p>
          <a:p>
            <a:r>
              <a:rPr lang="en-US" dirty="0"/>
              <a:t>A document store is a database of all the text documents you want the model to retrieve information from. Some common options include:</a:t>
            </a:r>
          </a:p>
          <a:p>
            <a:pPr lvl="1"/>
            <a:r>
              <a:rPr lang="en-US" b="1" dirty="0"/>
              <a:t>Elasticsearch</a:t>
            </a:r>
            <a:r>
              <a:rPr lang="en-US" dirty="0"/>
              <a:t>: A search engine for efficiently querying large volumes of text.</a:t>
            </a:r>
          </a:p>
          <a:p>
            <a:pPr lvl="1"/>
            <a:r>
              <a:rPr lang="en-US" b="1" dirty="0"/>
              <a:t>Pinecone or FAISS</a:t>
            </a:r>
            <a:r>
              <a:rPr lang="en-US" dirty="0"/>
              <a:t>: Vector databases designed for fast similarity search, useful for finding semantically similar documents.</a:t>
            </a:r>
          </a:p>
          <a:p>
            <a:pPr lvl="1"/>
            <a:r>
              <a:rPr lang="en-US" b="1" dirty="0"/>
              <a:t>Custom Knowledge Base</a:t>
            </a:r>
            <a:r>
              <a:rPr lang="en-US" dirty="0"/>
              <a:t>: A curated set of articles, manuals, or other data that the retriever can query.</a:t>
            </a:r>
          </a:p>
          <a:p>
            <a:r>
              <a:rPr lang="en-US" dirty="0"/>
              <a:t>Each document should ideally be chunked into smaller, meaningful sections to improve retrieval quality, such as paragraphs or individual answer sections.</a:t>
            </a:r>
          </a:p>
          <a:p>
            <a:pPr marL="0" indent="0">
              <a:buNone/>
            </a:pPr>
            <a:r>
              <a:rPr lang="en-US" b="1" dirty="0"/>
              <a:t>Step 2: Choose or Build the Retriever</a:t>
            </a:r>
          </a:p>
          <a:p>
            <a:r>
              <a:rPr lang="en-US" dirty="0"/>
              <a:t>The retriever finds relevant documents based on a user query. There are several retriever types:</a:t>
            </a:r>
          </a:p>
          <a:p>
            <a:pPr lvl="1"/>
            <a:r>
              <a:rPr lang="en-US" b="1" dirty="0"/>
              <a:t>Keyword-based Retrievers</a:t>
            </a:r>
            <a:r>
              <a:rPr lang="en-US" dirty="0"/>
              <a:t> (like BM25): Perform searches based on exact keywords and are common in traditional search engines like Elasticsearch.</a:t>
            </a:r>
          </a:p>
          <a:p>
            <a:pPr lvl="1"/>
            <a:r>
              <a:rPr lang="en-US" b="1" dirty="0"/>
              <a:t>Dense Vector Retrievers</a:t>
            </a:r>
            <a:r>
              <a:rPr lang="en-US" dirty="0"/>
              <a:t>: Use embeddings (numerical vector representations) generated from deep learning models (e.g., BERT) to find semantically similar documents. Dense retrieval is more flexible and context-aware but requires more computation.</a:t>
            </a:r>
          </a:p>
          <a:p>
            <a:r>
              <a:rPr lang="en-US" dirty="0"/>
              <a:t>For dense retrieval, common libraries are:</a:t>
            </a:r>
          </a:p>
          <a:p>
            <a:pPr lvl="1"/>
            <a:r>
              <a:rPr lang="en-US" b="1" dirty="0"/>
              <a:t>FAISS</a:t>
            </a:r>
            <a:r>
              <a:rPr lang="en-US" dirty="0"/>
              <a:t>: Facebook's similarity search library.</a:t>
            </a:r>
          </a:p>
          <a:p>
            <a:pPr lvl="1"/>
            <a:r>
              <a:rPr lang="en-US" b="1" dirty="0"/>
              <a:t>Haystack</a:t>
            </a:r>
            <a:r>
              <a:rPr lang="en-US" dirty="0"/>
              <a:t>: An NLP library that integrates with both traditional and vector-based retrievers.</a:t>
            </a:r>
          </a:p>
          <a:p>
            <a:endParaRPr lang="en-US" dirty="0"/>
          </a:p>
        </p:txBody>
      </p:sp>
      <p:sp>
        <p:nvSpPr>
          <p:cNvPr id="4" name="Slide Number Placeholder 3">
            <a:extLst>
              <a:ext uri="{FF2B5EF4-FFF2-40B4-BE49-F238E27FC236}">
                <a16:creationId xmlns:a16="http://schemas.microsoft.com/office/drawing/2014/main" id="{9226800B-B011-7BC3-F265-049E066A48CF}"/>
              </a:ext>
            </a:extLst>
          </p:cNvPr>
          <p:cNvSpPr>
            <a:spLocks noGrp="1"/>
          </p:cNvSpPr>
          <p:nvPr>
            <p:ph type="sldNum" sz="quarter" idx="12"/>
          </p:nvPr>
        </p:nvSpPr>
        <p:spPr/>
        <p:txBody>
          <a:bodyPr/>
          <a:lstStyle/>
          <a:p>
            <a:fld id="{3A98EE3D-8CD1-4C3F-BD1C-C98C9596463C}" type="slidenum">
              <a:rPr lang="en-US" smtClean="0"/>
              <a:t>42</a:t>
            </a:fld>
            <a:endParaRPr lang="en-US" dirty="0"/>
          </a:p>
        </p:txBody>
      </p:sp>
      <p:sp>
        <p:nvSpPr>
          <p:cNvPr id="5" name="Content Placeholder 2">
            <a:extLst>
              <a:ext uri="{FF2B5EF4-FFF2-40B4-BE49-F238E27FC236}">
                <a16:creationId xmlns:a16="http://schemas.microsoft.com/office/drawing/2014/main" id="{E34A2086-34EB-BAC6-4D14-14291A0A8C45}"/>
              </a:ext>
            </a:extLst>
          </p:cNvPr>
          <p:cNvSpPr txBox="1">
            <a:spLocks/>
          </p:cNvSpPr>
          <p:nvPr/>
        </p:nvSpPr>
        <p:spPr>
          <a:xfrm>
            <a:off x="6333064" y="1451113"/>
            <a:ext cx="5583634" cy="5337926"/>
          </a:xfrm>
          <a:prstGeom prst="rect">
            <a:avLst/>
          </a:prstGeom>
        </p:spPr>
        <p:txBody>
          <a:bodyPr vert="horz" lIns="91440" tIns="45720" rIns="91440" bIns="45720" rtlCol="0" anchor="t">
            <a:normAutofit fontScale="85000"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b="1" dirty="0"/>
              <a:t>Step 3: Choose or Fine-Tune the Generator</a:t>
            </a:r>
          </a:p>
          <a:p>
            <a:r>
              <a:rPr lang="en-US" dirty="0"/>
              <a:t>The generator is typically a transformer-based model, like GPT-3 or T5, that can process retrieved content and generate a grounded response. Fine-tuning the generator on examples that mimic the RAG format—using documents and related questions and answers—can improve the specificity and accuracy of its responses.</a:t>
            </a:r>
          </a:p>
          <a:p>
            <a:pPr marL="0" indent="0">
              <a:buNone/>
            </a:pPr>
            <a:r>
              <a:rPr lang="en-US" b="1" dirty="0"/>
              <a:t>Step 4: Configure the RAG Pipeline</a:t>
            </a:r>
          </a:p>
          <a:p>
            <a:pPr lvl="1">
              <a:buFont typeface="+mj-lt"/>
              <a:buAutoNum type="arabicPeriod"/>
            </a:pPr>
            <a:r>
              <a:rPr lang="en-US" b="1" dirty="0"/>
              <a:t>Receive Query</a:t>
            </a:r>
            <a:r>
              <a:rPr lang="en-US" dirty="0"/>
              <a:t>: The user inputs a question or prompt.</a:t>
            </a:r>
          </a:p>
          <a:p>
            <a:pPr lvl="1">
              <a:buFont typeface="+mj-lt"/>
              <a:buAutoNum type="arabicPeriod"/>
            </a:pPr>
            <a:r>
              <a:rPr lang="en-US" b="1" dirty="0"/>
              <a:t>Retrieve Documents</a:t>
            </a:r>
            <a:r>
              <a:rPr lang="en-US" dirty="0"/>
              <a:t>: The retriever searches the document store for the most relevant documents and returns them.</a:t>
            </a:r>
          </a:p>
          <a:p>
            <a:pPr lvl="1">
              <a:buFont typeface="+mj-lt"/>
              <a:buAutoNum type="arabicPeriod"/>
            </a:pPr>
            <a:r>
              <a:rPr lang="en-US" b="1" dirty="0"/>
              <a:t>Generate Answer</a:t>
            </a:r>
            <a:r>
              <a:rPr lang="en-US" dirty="0"/>
              <a:t>: The retrieved documents are concatenated with the user query and sent to the generator, which synthesizes a response based on both the query and the supporting documents.</a:t>
            </a:r>
          </a:p>
          <a:p>
            <a:pPr marL="0" indent="0">
              <a:buNone/>
            </a:pPr>
            <a:r>
              <a:rPr lang="en-US" b="1" dirty="0"/>
              <a:t>Step 5: Handle Post-Processing</a:t>
            </a:r>
          </a:p>
          <a:p>
            <a:r>
              <a:rPr lang="en-US" dirty="0"/>
              <a:t>Post-processing helps refine the output by:</a:t>
            </a:r>
          </a:p>
          <a:p>
            <a:pPr marL="666900" lvl="1" indent="-342900">
              <a:buFont typeface="+mj-lt"/>
              <a:buAutoNum type="arabicPeriod"/>
            </a:pPr>
            <a:r>
              <a:rPr lang="en-US" b="1" dirty="0"/>
              <a:t>Filtering Out Irrelevant Content</a:t>
            </a:r>
            <a:r>
              <a:rPr lang="en-US" dirty="0"/>
              <a:t>: Checking if the generated response aligns closely with the query.</a:t>
            </a:r>
          </a:p>
          <a:p>
            <a:pPr marL="666900" lvl="1" indent="-342900">
              <a:buFont typeface="+mj-lt"/>
              <a:buAutoNum type="arabicPeriod"/>
            </a:pPr>
            <a:r>
              <a:rPr lang="en-US" b="1" dirty="0"/>
              <a:t>Confidence Scoring</a:t>
            </a:r>
            <a:r>
              <a:rPr lang="en-US" dirty="0"/>
              <a:t>: Using models or rules to ensure responses meet a quality threshold.</a:t>
            </a:r>
          </a:p>
          <a:p>
            <a:pPr marL="666900" lvl="1" indent="-342900">
              <a:buFont typeface="+mj-lt"/>
              <a:buAutoNum type="arabicPeriod"/>
            </a:pPr>
            <a:r>
              <a:rPr lang="en-US" b="1" dirty="0"/>
              <a:t>Fallback Mechanisms</a:t>
            </a:r>
            <a:r>
              <a:rPr lang="en-US" dirty="0"/>
              <a:t>: Implementing alternatives,                                   like “I’m not sure” responses, if no relevant information is found.</a:t>
            </a:r>
          </a:p>
        </p:txBody>
      </p:sp>
    </p:spTree>
    <p:extLst>
      <p:ext uri="{BB962C8B-B14F-4D97-AF65-F5344CB8AC3E}">
        <p14:creationId xmlns:p14="http://schemas.microsoft.com/office/powerpoint/2010/main" val="230229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dissolv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dissolve">
                                      <p:cBhvr>
                                        <p:cTn id="36" dur="500"/>
                                        <p:tgtEl>
                                          <p:spTgt spid="3">
                                            <p:txEl>
                                              <p:pRg st="7" end="7"/>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dissolve">
                                      <p:cBhvr>
                                        <p:cTn id="39" dur="500"/>
                                        <p:tgtEl>
                                          <p:spTgt spid="3">
                                            <p:txEl>
                                              <p:pRg st="8" end="8"/>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dissolv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dissolve">
                                      <p:cBhvr>
                                        <p:cTn id="47" dur="500"/>
                                        <p:tgtEl>
                                          <p:spTgt spid="3">
                                            <p:txEl>
                                              <p:pRg st="10" end="10"/>
                                            </p:txEl>
                                          </p:spTgt>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dissolve">
                                      <p:cBhvr>
                                        <p:cTn id="50" dur="500"/>
                                        <p:tgtEl>
                                          <p:spTgt spid="3">
                                            <p:txEl>
                                              <p:pRg st="11" end="11"/>
                                            </p:txEl>
                                          </p:spTgt>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animEffect transition="in" filter="dissolve">
                                      <p:cBhvr>
                                        <p:cTn id="53" dur="500"/>
                                        <p:tgtEl>
                                          <p:spTgt spid="3">
                                            <p:txEl>
                                              <p:pRg st="12" end="1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5">
                                            <p:txEl>
                                              <p:pRg st="0" end="0"/>
                                            </p:txEl>
                                          </p:spTgt>
                                        </p:tgtEl>
                                        <p:attrNameLst>
                                          <p:attrName>style.visibility</p:attrName>
                                        </p:attrNameLst>
                                      </p:cBhvr>
                                      <p:to>
                                        <p:strVal val="visible"/>
                                      </p:to>
                                    </p:set>
                                    <p:animEffect transition="in" filter="dissolve">
                                      <p:cBhvr>
                                        <p:cTn id="58" dur="500"/>
                                        <p:tgtEl>
                                          <p:spTgt spid="5">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5">
                                            <p:txEl>
                                              <p:pRg st="1" end="1"/>
                                            </p:txEl>
                                          </p:spTgt>
                                        </p:tgtEl>
                                        <p:attrNameLst>
                                          <p:attrName>style.visibility</p:attrName>
                                        </p:attrNameLst>
                                      </p:cBhvr>
                                      <p:to>
                                        <p:strVal val="visible"/>
                                      </p:to>
                                    </p:set>
                                    <p:animEffect transition="in" filter="dissolve">
                                      <p:cBhvr>
                                        <p:cTn id="63" dur="500"/>
                                        <p:tgtEl>
                                          <p:spTgt spid="5">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5">
                                            <p:txEl>
                                              <p:pRg st="2" end="2"/>
                                            </p:txEl>
                                          </p:spTgt>
                                        </p:tgtEl>
                                        <p:attrNameLst>
                                          <p:attrName>style.visibility</p:attrName>
                                        </p:attrNameLst>
                                      </p:cBhvr>
                                      <p:to>
                                        <p:strVal val="visible"/>
                                      </p:to>
                                    </p:set>
                                    <p:animEffect transition="in" filter="dissolve">
                                      <p:cBhvr>
                                        <p:cTn id="68" dur="500"/>
                                        <p:tgtEl>
                                          <p:spTgt spid="5">
                                            <p:txEl>
                                              <p:pRg st="2" end="2"/>
                                            </p:txEl>
                                          </p:spTgt>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
                                            <p:txEl>
                                              <p:pRg st="3" end="3"/>
                                            </p:txEl>
                                          </p:spTgt>
                                        </p:tgtEl>
                                        <p:attrNameLst>
                                          <p:attrName>style.visibility</p:attrName>
                                        </p:attrNameLst>
                                      </p:cBhvr>
                                      <p:to>
                                        <p:strVal val="visible"/>
                                      </p:to>
                                    </p:set>
                                    <p:animEffect transition="in" filter="dissolve">
                                      <p:cBhvr>
                                        <p:cTn id="71" dur="500"/>
                                        <p:tgtEl>
                                          <p:spTgt spid="5">
                                            <p:txEl>
                                              <p:pRg st="3" end="3"/>
                                            </p:txEl>
                                          </p:spTgt>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
                                            <p:txEl>
                                              <p:pRg st="4" end="4"/>
                                            </p:txEl>
                                          </p:spTgt>
                                        </p:tgtEl>
                                        <p:attrNameLst>
                                          <p:attrName>style.visibility</p:attrName>
                                        </p:attrNameLst>
                                      </p:cBhvr>
                                      <p:to>
                                        <p:strVal val="visible"/>
                                      </p:to>
                                    </p:set>
                                    <p:animEffect transition="in" filter="dissolve">
                                      <p:cBhvr>
                                        <p:cTn id="74" dur="500"/>
                                        <p:tgtEl>
                                          <p:spTgt spid="5">
                                            <p:txEl>
                                              <p:pRg st="4" end="4"/>
                                            </p:txEl>
                                          </p:spTgt>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
                                            <p:txEl>
                                              <p:pRg st="5" end="5"/>
                                            </p:txEl>
                                          </p:spTgt>
                                        </p:tgtEl>
                                        <p:attrNameLst>
                                          <p:attrName>style.visibility</p:attrName>
                                        </p:attrNameLst>
                                      </p:cBhvr>
                                      <p:to>
                                        <p:strVal val="visible"/>
                                      </p:to>
                                    </p:set>
                                    <p:animEffect transition="in" filter="dissolve">
                                      <p:cBhvr>
                                        <p:cTn id="77" dur="500"/>
                                        <p:tgtEl>
                                          <p:spTgt spid="5">
                                            <p:txEl>
                                              <p:pRg st="5" end="5"/>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5">
                                            <p:txEl>
                                              <p:pRg st="6" end="6"/>
                                            </p:txEl>
                                          </p:spTgt>
                                        </p:tgtEl>
                                        <p:attrNameLst>
                                          <p:attrName>style.visibility</p:attrName>
                                        </p:attrNameLst>
                                      </p:cBhvr>
                                      <p:to>
                                        <p:strVal val="visible"/>
                                      </p:to>
                                    </p:set>
                                    <p:animEffect transition="in" filter="dissolve">
                                      <p:cBhvr>
                                        <p:cTn id="82" dur="500"/>
                                        <p:tgtEl>
                                          <p:spTgt spid="5">
                                            <p:txEl>
                                              <p:pRg st="6" end="6"/>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5">
                                            <p:txEl>
                                              <p:pRg st="7" end="7"/>
                                            </p:txEl>
                                          </p:spTgt>
                                        </p:tgtEl>
                                        <p:attrNameLst>
                                          <p:attrName>style.visibility</p:attrName>
                                        </p:attrNameLst>
                                      </p:cBhvr>
                                      <p:to>
                                        <p:strVal val="visible"/>
                                      </p:to>
                                    </p:set>
                                    <p:animEffect transition="in" filter="dissolve">
                                      <p:cBhvr>
                                        <p:cTn id="87" dur="500"/>
                                        <p:tgtEl>
                                          <p:spTgt spid="5">
                                            <p:txEl>
                                              <p:pRg st="7" end="7"/>
                                            </p:txEl>
                                          </p:spTgt>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5">
                                            <p:txEl>
                                              <p:pRg st="8" end="8"/>
                                            </p:txEl>
                                          </p:spTgt>
                                        </p:tgtEl>
                                        <p:attrNameLst>
                                          <p:attrName>style.visibility</p:attrName>
                                        </p:attrNameLst>
                                      </p:cBhvr>
                                      <p:to>
                                        <p:strVal val="visible"/>
                                      </p:to>
                                    </p:set>
                                    <p:animEffect transition="in" filter="dissolve">
                                      <p:cBhvr>
                                        <p:cTn id="90" dur="500"/>
                                        <p:tgtEl>
                                          <p:spTgt spid="5">
                                            <p:txEl>
                                              <p:pRg st="8" end="8"/>
                                            </p:txEl>
                                          </p:spTgt>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5">
                                            <p:txEl>
                                              <p:pRg st="9" end="9"/>
                                            </p:txEl>
                                          </p:spTgt>
                                        </p:tgtEl>
                                        <p:attrNameLst>
                                          <p:attrName>style.visibility</p:attrName>
                                        </p:attrNameLst>
                                      </p:cBhvr>
                                      <p:to>
                                        <p:strVal val="visible"/>
                                      </p:to>
                                    </p:set>
                                    <p:animEffect transition="in" filter="dissolve">
                                      <p:cBhvr>
                                        <p:cTn id="93" dur="500"/>
                                        <p:tgtEl>
                                          <p:spTgt spid="5">
                                            <p:txEl>
                                              <p:pRg st="9" end="9"/>
                                            </p:txEl>
                                          </p:spTgt>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5">
                                            <p:txEl>
                                              <p:pRg st="10" end="10"/>
                                            </p:txEl>
                                          </p:spTgt>
                                        </p:tgtEl>
                                        <p:attrNameLst>
                                          <p:attrName>style.visibility</p:attrName>
                                        </p:attrNameLst>
                                      </p:cBhvr>
                                      <p:to>
                                        <p:strVal val="visible"/>
                                      </p:to>
                                    </p:set>
                                    <p:animEffect transition="in" filter="dissolve">
                                      <p:cBhvr>
                                        <p:cTn id="96"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55C1-5A28-C2CC-48AB-932FD4D5F1B2}"/>
              </a:ext>
            </a:extLst>
          </p:cNvPr>
          <p:cNvSpPr>
            <a:spLocks noGrp="1"/>
          </p:cNvSpPr>
          <p:nvPr>
            <p:ph type="title"/>
          </p:nvPr>
        </p:nvSpPr>
        <p:spPr/>
        <p:txBody>
          <a:bodyPr/>
          <a:lstStyle/>
          <a:p>
            <a:r>
              <a:rPr lang="en-US" dirty="0"/>
              <a:t>References</a:t>
            </a:r>
          </a:p>
        </p:txBody>
      </p:sp>
      <p:graphicFrame>
        <p:nvGraphicFramePr>
          <p:cNvPr id="5" name="Content Placeholder 4">
            <a:extLst>
              <a:ext uri="{FF2B5EF4-FFF2-40B4-BE49-F238E27FC236}">
                <a16:creationId xmlns:a16="http://schemas.microsoft.com/office/drawing/2014/main" id="{519A9F71-F648-EBCF-10CD-7900AFE56645}"/>
              </a:ext>
            </a:extLst>
          </p:cNvPr>
          <p:cNvGraphicFramePr>
            <a:graphicFrameLocks noGrp="1"/>
          </p:cNvGraphicFramePr>
          <p:nvPr>
            <p:ph idx="1"/>
            <p:extLst>
              <p:ext uri="{D42A27DB-BD31-4B8C-83A1-F6EECF244321}">
                <p14:modId xmlns:p14="http://schemas.microsoft.com/office/powerpoint/2010/main" val="2268087739"/>
              </p:ext>
            </p:extLst>
          </p:nvPr>
        </p:nvGraphicFramePr>
        <p:xfrm>
          <a:off x="581025" y="1450975"/>
          <a:ext cx="11029616" cy="4702381"/>
        </p:xfrm>
        <a:graphic>
          <a:graphicData uri="http://schemas.openxmlformats.org/drawingml/2006/table">
            <a:tbl>
              <a:tblPr firstRow="1" bandRow="1">
                <a:tableStyleId>{5C22544A-7EE6-4342-B048-85BDC9FD1C3A}</a:tableStyleId>
              </a:tblPr>
              <a:tblGrid>
                <a:gridCol w="4121604">
                  <a:extLst>
                    <a:ext uri="{9D8B030D-6E8A-4147-A177-3AD203B41FA5}">
                      <a16:colId xmlns:a16="http://schemas.microsoft.com/office/drawing/2014/main" val="1992938258"/>
                    </a:ext>
                  </a:extLst>
                </a:gridCol>
                <a:gridCol w="6908012">
                  <a:extLst>
                    <a:ext uri="{9D8B030D-6E8A-4147-A177-3AD203B41FA5}">
                      <a16:colId xmlns:a16="http://schemas.microsoft.com/office/drawing/2014/main" val="3860573552"/>
                    </a:ext>
                  </a:extLst>
                </a:gridCol>
              </a:tblGrid>
              <a:tr h="324826">
                <a:tc>
                  <a:txBody>
                    <a:bodyPr/>
                    <a:lstStyle/>
                    <a:p>
                      <a:pPr>
                        <a:buNone/>
                      </a:pPr>
                      <a:r>
                        <a:rPr lang="en-US" b="1" dirty="0"/>
                        <a:t>Reference</a:t>
                      </a:r>
                      <a:endParaRPr lang="en-US" dirty="0"/>
                    </a:p>
                  </a:txBody>
                  <a:tcPr anchor="ctr"/>
                </a:tc>
                <a:tc>
                  <a:txBody>
                    <a:bodyPr/>
                    <a:lstStyle/>
                    <a:p>
                      <a:pPr>
                        <a:buNone/>
                      </a:pPr>
                      <a:r>
                        <a:rPr lang="en-US" b="1"/>
                        <a:t>Focus / What you’ll learn</a:t>
                      </a:r>
                      <a:endParaRPr lang="en-US"/>
                    </a:p>
                  </a:txBody>
                  <a:tcPr anchor="ctr"/>
                </a:tc>
                <a:extLst>
                  <a:ext uri="{0D108BD9-81ED-4DB2-BD59-A6C34878D82A}">
                    <a16:rowId xmlns:a16="http://schemas.microsoft.com/office/drawing/2014/main" val="842843781"/>
                  </a:ext>
                </a:extLst>
              </a:tr>
              <a:tr h="800941">
                <a:tc>
                  <a:txBody>
                    <a:bodyPr/>
                    <a:lstStyle/>
                    <a:p>
                      <a:pPr>
                        <a:buNone/>
                      </a:pPr>
                      <a:r>
                        <a:rPr lang="en-US" sz="1600" dirty="0"/>
                        <a:t>“Suno: potential, prospects and trends” (Yu et al., 2024)  </a:t>
                      </a:r>
                    </a:p>
                  </a:txBody>
                  <a:tcPr anchor="ctr"/>
                </a:tc>
                <a:tc>
                  <a:txBody>
                    <a:bodyPr/>
                    <a:lstStyle/>
                    <a:p>
                      <a:pPr>
                        <a:buNone/>
                      </a:pPr>
                      <a:r>
                        <a:rPr lang="en-US" sz="1600" dirty="0"/>
                        <a:t>A high-level survey of Suno’s capabilities, outlining a general technical framework for AI music generation (symbolic vs audio, model categories, etc.).</a:t>
                      </a:r>
                    </a:p>
                  </a:txBody>
                  <a:tcPr anchor="ctr"/>
                </a:tc>
                <a:extLst>
                  <a:ext uri="{0D108BD9-81ED-4DB2-BD59-A6C34878D82A}">
                    <a16:rowId xmlns:a16="http://schemas.microsoft.com/office/drawing/2014/main" val="3879991808"/>
                  </a:ext>
                </a:extLst>
              </a:tr>
              <a:tr h="800941">
                <a:tc>
                  <a:txBody>
                    <a:bodyPr/>
                    <a:lstStyle/>
                    <a:p>
                      <a:pPr>
                        <a:buNone/>
                      </a:pPr>
                      <a:r>
                        <a:rPr lang="en-US" sz="1600" dirty="0"/>
                        <a:t>“A Fourier Explanation of AI‑music Artifacts” (2025)  </a:t>
                      </a:r>
                    </a:p>
                  </a:txBody>
                  <a:tcPr anchor="ctr"/>
                </a:tc>
                <a:tc>
                  <a:txBody>
                    <a:bodyPr/>
                    <a:lstStyle/>
                    <a:p>
                      <a:pPr>
                        <a:buNone/>
                      </a:pPr>
                      <a:r>
                        <a:rPr lang="en-US" sz="1600" dirty="0"/>
                        <a:t>Focused on artifact analysis in AI-music (including Suno). Very useful for understanding the signal-processing / architecture tradeoffs (e.g., decoder/layout choices causing artefacts).</a:t>
                      </a:r>
                    </a:p>
                  </a:txBody>
                  <a:tcPr anchor="ctr"/>
                </a:tc>
                <a:extLst>
                  <a:ext uri="{0D108BD9-81ED-4DB2-BD59-A6C34878D82A}">
                    <a16:rowId xmlns:a16="http://schemas.microsoft.com/office/drawing/2014/main" val="1693715047"/>
                  </a:ext>
                </a:extLst>
              </a:tr>
              <a:tr h="800941">
                <a:tc>
                  <a:txBody>
                    <a:bodyPr/>
                    <a:lstStyle/>
                    <a:p>
                      <a:pPr>
                        <a:buNone/>
                      </a:pPr>
                      <a:r>
                        <a:rPr lang="en-US" sz="1600" dirty="0"/>
                        <a:t>“Inside Suno v5 – Model Architecture &amp; Technical Mechanics” by Jack Righteous  </a:t>
                      </a:r>
                    </a:p>
                  </a:txBody>
                  <a:tcPr anchor="ctr"/>
                </a:tc>
                <a:tc>
                  <a:txBody>
                    <a:bodyPr/>
                    <a:lstStyle/>
                    <a:p>
                      <a:pPr>
                        <a:buNone/>
                      </a:pPr>
                      <a:r>
                        <a:rPr lang="en-US" sz="1600" dirty="0"/>
                        <a:t>A non-peer-reviewed but detailed write-up claiming to explain how Suno v5 uses a hybrid of transformer sequencing + diffusion for audio generation. Good for architectural intuition.</a:t>
                      </a:r>
                    </a:p>
                  </a:txBody>
                  <a:tcPr anchor="ctr"/>
                </a:tc>
                <a:extLst>
                  <a:ext uri="{0D108BD9-81ED-4DB2-BD59-A6C34878D82A}">
                    <a16:rowId xmlns:a16="http://schemas.microsoft.com/office/drawing/2014/main" val="2137343861"/>
                  </a:ext>
                </a:extLst>
              </a:tr>
              <a:tr h="800941">
                <a:tc>
                  <a:txBody>
                    <a:bodyPr/>
                    <a:lstStyle/>
                    <a:p>
                      <a:pPr>
                        <a:buNone/>
                      </a:pPr>
                      <a:r>
                        <a:rPr lang="en-US" sz="1600" dirty="0"/>
                        <a:t>API &amp; developer docs: the official “Suno API Documentation” site  </a:t>
                      </a:r>
                    </a:p>
                  </a:txBody>
                  <a:tcPr anchor="ctr"/>
                </a:tc>
                <a:tc>
                  <a:txBody>
                    <a:bodyPr/>
                    <a:lstStyle/>
                    <a:p>
                      <a:pPr>
                        <a:buNone/>
                      </a:pPr>
                      <a:r>
                        <a:rPr lang="en-US" sz="1600" dirty="0"/>
                        <a:t>Less about deep model internals, but covers system architecture, endpoints, workflows and how the system is deployed/integrated — helpful for applied engineering.</a:t>
                      </a:r>
                    </a:p>
                  </a:txBody>
                  <a:tcPr anchor="ctr"/>
                </a:tc>
                <a:extLst>
                  <a:ext uri="{0D108BD9-81ED-4DB2-BD59-A6C34878D82A}">
                    <a16:rowId xmlns:a16="http://schemas.microsoft.com/office/drawing/2014/main" val="1472001834"/>
                  </a:ext>
                </a:extLst>
              </a:tr>
              <a:tr h="1041224">
                <a:tc>
                  <a:txBody>
                    <a:bodyPr/>
                    <a:lstStyle/>
                    <a:p>
                      <a:pPr>
                        <a:buNone/>
                      </a:pPr>
                      <a:r>
                        <a:rPr lang="en-US" sz="1600" dirty="0"/>
                        <a:t>Case studies / data-driven analyses: “Data‑Driven Analysis of Text‑Conditioned AI‑Generated Music: A Case Study with Suno and </a:t>
                      </a:r>
                      <a:r>
                        <a:rPr lang="en-US" sz="1600" dirty="0" err="1"/>
                        <a:t>Udio</a:t>
                      </a:r>
                      <a:r>
                        <a:rPr lang="en-US" sz="1600" dirty="0"/>
                        <a:t>” (2025)  </a:t>
                      </a:r>
                    </a:p>
                  </a:txBody>
                  <a:tcPr anchor="ctr"/>
                </a:tc>
                <a:tc>
                  <a:txBody>
                    <a:bodyPr/>
                    <a:lstStyle/>
                    <a:p>
                      <a:pPr>
                        <a:buNone/>
                      </a:pPr>
                      <a:r>
                        <a:rPr lang="en-US" sz="1600" dirty="0"/>
                        <a:t>Provides empirical evaluation of usage, prompting strategies, and generated output quality — useful for linking architecture to behavior in the real world.</a:t>
                      </a:r>
                    </a:p>
                  </a:txBody>
                  <a:tcPr anchor="ctr"/>
                </a:tc>
                <a:extLst>
                  <a:ext uri="{0D108BD9-81ED-4DB2-BD59-A6C34878D82A}">
                    <a16:rowId xmlns:a16="http://schemas.microsoft.com/office/drawing/2014/main" val="1033985710"/>
                  </a:ext>
                </a:extLst>
              </a:tr>
            </a:tbl>
          </a:graphicData>
        </a:graphic>
      </p:graphicFrame>
      <p:sp>
        <p:nvSpPr>
          <p:cNvPr id="4" name="Slide Number Placeholder 3">
            <a:extLst>
              <a:ext uri="{FF2B5EF4-FFF2-40B4-BE49-F238E27FC236}">
                <a16:creationId xmlns:a16="http://schemas.microsoft.com/office/drawing/2014/main" id="{8B9791CC-C639-99E5-4A33-A13BCD70F3FC}"/>
              </a:ext>
            </a:extLst>
          </p:cNvPr>
          <p:cNvSpPr>
            <a:spLocks noGrp="1"/>
          </p:cNvSpPr>
          <p:nvPr>
            <p:ph type="sldNum" sz="quarter" idx="12"/>
          </p:nvPr>
        </p:nvSpPr>
        <p:spPr/>
        <p:txBody>
          <a:bodyPr/>
          <a:lstStyle/>
          <a:p>
            <a:fld id="{3A98EE3D-8CD1-4C3F-BD1C-C98C9596463C}" type="slidenum">
              <a:rPr lang="en-US" smtClean="0"/>
              <a:t>43</a:t>
            </a:fld>
            <a:endParaRPr lang="en-US" dirty="0"/>
          </a:p>
        </p:txBody>
      </p:sp>
    </p:spTree>
    <p:extLst>
      <p:ext uri="{BB962C8B-B14F-4D97-AF65-F5344CB8AC3E}">
        <p14:creationId xmlns:p14="http://schemas.microsoft.com/office/powerpoint/2010/main" val="3115724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0E8CA-7816-5922-2B5C-781940078B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A6C2D1-934C-1703-F2C3-A6E071A8BA8D}"/>
              </a:ext>
            </a:extLst>
          </p:cNvPr>
          <p:cNvSpPr>
            <a:spLocks noGrp="1"/>
          </p:cNvSpPr>
          <p:nvPr>
            <p:ph type="title"/>
          </p:nvPr>
        </p:nvSpPr>
        <p:spPr/>
        <p:txBody>
          <a:bodyPr/>
          <a:lstStyle/>
          <a:p>
            <a:r>
              <a:rPr lang="en-US" dirty="0"/>
              <a:t>References</a:t>
            </a:r>
          </a:p>
        </p:txBody>
      </p:sp>
      <p:graphicFrame>
        <p:nvGraphicFramePr>
          <p:cNvPr id="5" name="Content Placeholder 4">
            <a:extLst>
              <a:ext uri="{FF2B5EF4-FFF2-40B4-BE49-F238E27FC236}">
                <a16:creationId xmlns:a16="http://schemas.microsoft.com/office/drawing/2014/main" id="{0FE29A01-9F9F-3178-401C-0F9D290E21C0}"/>
              </a:ext>
            </a:extLst>
          </p:cNvPr>
          <p:cNvGraphicFramePr>
            <a:graphicFrameLocks noGrp="1"/>
          </p:cNvGraphicFramePr>
          <p:nvPr>
            <p:ph idx="1"/>
            <p:extLst>
              <p:ext uri="{D42A27DB-BD31-4B8C-83A1-F6EECF244321}">
                <p14:modId xmlns:p14="http://schemas.microsoft.com/office/powerpoint/2010/main" val="143495427"/>
              </p:ext>
            </p:extLst>
          </p:nvPr>
        </p:nvGraphicFramePr>
        <p:xfrm>
          <a:off x="581025" y="1450975"/>
          <a:ext cx="11029616" cy="4480030"/>
        </p:xfrm>
        <a:graphic>
          <a:graphicData uri="http://schemas.openxmlformats.org/drawingml/2006/table">
            <a:tbl>
              <a:tblPr firstRow="1" bandRow="1">
                <a:tableStyleId>{5C22544A-7EE6-4342-B048-85BDC9FD1C3A}</a:tableStyleId>
              </a:tblPr>
              <a:tblGrid>
                <a:gridCol w="4121604">
                  <a:extLst>
                    <a:ext uri="{9D8B030D-6E8A-4147-A177-3AD203B41FA5}">
                      <a16:colId xmlns:a16="http://schemas.microsoft.com/office/drawing/2014/main" val="1992938258"/>
                    </a:ext>
                  </a:extLst>
                </a:gridCol>
                <a:gridCol w="6908012">
                  <a:extLst>
                    <a:ext uri="{9D8B030D-6E8A-4147-A177-3AD203B41FA5}">
                      <a16:colId xmlns:a16="http://schemas.microsoft.com/office/drawing/2014/main" val="3860573552"/>
                    </a:ext>
                  </a:extLst>
                </a:gridCol>
              </a:tblGrid>
              <a:tr h="349539">
                <a:tc>
                  <a:txBody>
                    <a:bodyPr/>
                    <a:lstStyle/>
                    <a:p>
                      <a:pPr>
                        <a:buNone/>
                      </a:pPr>
                      <a:r>
                        <a:rPr lang="en-US" b="1" dirty="0"/>
                        <a:t>Reference</a:t>
                      </a:r>
                      <a:endParaRPr lang="en-US" dirty="0"/>
                    </a:p>
                  </a:txBody>
                  <a:tcPr anchor="ctr"/>
                </a:tc>
                <a:tc>
                  <a:txBody>
                    <a:bodyPr/>
                    <a:lstStyle/>
                    <a:p>
                      <a:pPr>
                        <a:buNone/>
                      </a:pPr>
                      <a:r>
                        <a:rPr lang="en-US" b="1"/>
                        <a:t>Summary &amp; What You’ll Learn</a:t>
                      </a:r>
                      <a:endParaRPr lang="en-US"/>
                    </a:p>
                  </a:txBody>
                  <a:tcPr anchor="ctr"/>
                </a:tc>
                <a:extLst>
                  <a:ext uri="{0D108BD9-81ED-4DB2-BD59-A6C34878D82A}">
                    <a16:rowId xmlns:a16="http://schemas.microsoft.com/office/drawing/2014/main" val="842843781"/>
                  </a:ext>
                </a:extLst>
              </a:tr>
              <a:tr h="765421">
                <a:tc>
                  <a:txBody>
                    <a:bodyPr/>
                    <a:lstStyle/>
                    <a:p>
                      <a:pPr>
                        <a:buNone/>
                      </a:pPr>
                      <a:r>
                        <a:rPr lang="en-US" sz="1600" b="1" dirty="0"/>
                        <a:t>“Suno: potential, prospects and trends”</a:t>
                      </a:r>
                      <a:r>
                        <a:rPr lang="en-US" sz="1600" dirty="0"/>
                        <a:t> (Zhang et al., 2024)  </a:t>
                      </a:r>
                    </a:p>
                  </a:txBody>
                  <a:tcPr anchor="ctr"/>
                </a:tc>
                <a:tc>
                  <a:txBody>
                    <a:bodyPr/>
                    <a:lstStyle/>
                    <a:p>
                      <a:pPr>
                        <a:buNone/>
                      </a:pPr>
                      <a:r>
                        <a:rPr lang="en-US" sz="1400" dirty="0"/>
                        <a:t>A peer-reviewed article summarizing AI-music generation in general, then focusing on Suno. Covers text-to-song pipelines (lyrics, voice synthesis, audio generation) and discusses Suno’s technical framework. Great for high-level “what &amp; why”.</a:t>
                      </a:r>
                    </a:p>
                  </a:txBody>
                  <a:tcPr anchor="ctr"/>
                </a:tc>
                <a:extLst>
                  <a:ext uri="{0D108BD9-81ED-4DB2-BD59-A6C34878D82A}">
                    <a16:rowId xmlns:a16="http://schemas.microsoft.com/office/drawing/2014/main" val="3879991808"/>
                  </a:ext>
                </a:extLst>
              </a:tr>
              <a:tr h="786463">
                <a:tc>
                  <a:txBody>
                    <a:bodyPr/>
                    <a:lstStyle/>
                    <a:p>
                      <a:pPr>
                        <a:buNone/>
                      </a:pPr>
                      <a:r>
                        <a:rPr lang="en-US" sz="1600" b="1" dirty="0"/>
                        <a:t>“Data-Driven Analysis of Text-Conditioned AI-Generated Music: A Case Study with Suno and </a:t>
                      </a:r>
                      <a:r>
                        <a:rPr lang="en-US" sz="1600" b="1" dirty="0" err="1"/>
                        <a:t>Udio</a:t>
                      </a:r>
                      <a:r>
                        <a:rPr lang="en-US" sz="1600" b="1" dirty="0"/>
                        <a:t>”</a:t>
                      </a:r>
                      <a:r>
                        <a:rPr lang="en-US" sz="1600" dirty="0"/>
                        <a:t> (Casini et al., 2025)  </a:t>
                      </a:r>
                    </a:p>
                  </a:txBody>
                  <a:tcPr anchor="ctr"/>
                </a:tc>
                <a:tc>
                  <a:txBody>
                    <a:bodyPr/>
                    <a:lstStyle/>
                    <a:p>
                      <a:pPr>
                        <a:buNone/>
                      </a:pPr>
                      <a:r>
                        <a:rPr lang="en-US" sz="1400" dirty="0"/>
                        <a:t>Empirical study of how Suno and its peer </a:t>
                      </a:r>
                      <a:r>
                        <a:rPr lang="en-US" sz="1400" dirty="0" err="1"/>
                        <a:t>Udio</a:t>
                      </a:r>
                      <a:r>
                        <a:rPr lang="en-US" sz="1400" dirty="0"/>
                        <a:t> are used: prompt distributions, genres, and user behavior. Helpful in seeing how the architecture is used in practice and what kinds of outputs result.</a:t>
                      </a:r>
                    </a:p>
                  </a:txBody>
                  <a:tcPr anchor="ctr"/>
                </a:tc>
                <a:extLst>
                  <a:ext uri="{0D108BD9-81ED-4DB2-BD59-A6C34878D82A}">
                    <a16:rowId xmlns:a16="http://schemas.microsoft.com/office/drawing/2014/main" val="1693715047"/>
                  </a:ext>
                </a:extLst>
              </a:tr>
              <a:tr h="765421">
                <a:tc>
                  <a:txBody>
                    <a:bodyPr/>
                    <a:lstStyle/>
                    <a:p>
                      <a:pPr>
                        <a:buNone/>
                      </a:pPr>
                      <a:r>
                        <a:rPr lang="en-US" sz="1600" b="1" dirty="0"/>
                        <a:t>“Suno AI: Advancing AI-Generated Music with Deep Learning”</a:t>
                      </a:r>
                      <a:r>
                        <a:rPr lang="en-US" sz="1600" dirty="0"/>
                        <a:t> (</a:t>
                      </a:r>
                      <a:r>
                        <a:rPr lang="en-US" sz="1600" dirty="0" err="1"/>
                        <a:t>TechRxiv</a:t>
                      </a:r>
                      <a:r>
                        <a:rPr lang="en-US" sz="1600" dirty="0"/>
                        <a:t>)  </a:t>
                      </a:r>
                    </a:p>
                  </a:txBody>
                  <a:tcPr anchor="ctr"/>
                </a:tc>
                <a:tc>
                  <a:txBody>
                    <a:bodyPr/>
                    <a:lstStyle/>
                    <a:p>
                      <a:pPr>
                        <a:buNone/>
                      </a:pPr>
                      <a:r>
                        <a:rPr lang="en-US" sz="1400" dirty="0"/>
                        <a:t>A preprint/essay-style piece focusing on the deep-learning backbone of Suno (GANs, Transformers, diffusion models). Not peer-reviewed, but gives helpful pointers to model types and architecture choices.</a:t>
                      </a:r>
                    </a:p>
                  </a:txBody>
                  <a:tcPr anchor="ctr"/>
                </a:tc>
                <a:extLst>
                  <a:ext uri="{0D108BD9-81ED-4DB2-BD59-A6C34878D82A}">
                    <a16:rowId xmlns:a16="http://schemas.microsoft.com/office/drawing/2014/main" val="2137343861"/>
                  </a:ext>
                </a:extLst>
              </a:tr>
              <a:tr h="765421">
                <a:tc>
                  <a:txBody>
                    <a:bodyPr/>
                    <a:lstStyle/>
                    <a:p>
                      <a:pPr>
                        <a:buNone/>
                      </a:pPr>
                      <a:r>
                        <a:rPr lang="en-US" sz="1600" b="1" dirty="0"/>
                        <a:t>“</a:t>
                      </a:r>
                      <a:r>
                        <a:rPr lang="en-US" sz="1600" b="1" dirty="0" err="1"/>
                        <a:t>SunoCaps</a:t>
                      </a:r>
                      <a:r>
                        <a:rPr lang="en-US" sz="1600" b="1" dirty="0"/>
                        <a:t>: A novel dataset of text-prompt based AI-generated music”</a:t>
                      </a:r>
                      <a:r>
                        <a:rPr lang="en-US" sz="1600" dirty="0"/>
                        <a:t>  </a:t>
                      </a:r>
                    </a:p>
                  </a:txBody>
                  <a:tcPr anchor="ctr"/>
                </a:tc>
                <a:tc>
                  <a:txBody>
                    <a:bodyPr/>
                    <a:lstStyle/>
                    <a:p>
                      <a:pPr>
                        <a:buNone/>
                      </a:pPr>
                      <a:r>
                        <a:rPr lang="en-US" sz="1400" dirty="0"/>
                        <a:t>Research on a dataset generated with Suno: good for understanding data issues, </a:t>
                      </a:r>
                      <a:r>
                        <a:rPr lang="en-US" sz="1400" dirty="0" err="1"/>
                        <a:t>prompt→audio</a:t>
                      </a:r>
                      <a:r>
                        <a:rPr lang="en-US" sz="1400" dirty="0"/>
                        <a:t> mapping, evaluation. Helpful if you are interested in training/benchmarks.</a:t>
                      </a:r>
                    </a:p>
                  </a:txBody>
                  <a:tcPr anchor="ctr"/>
                </a:tc>
                <a:extLst>
                  <a:ext uri="{0D108BD9-81ED-4DB2-BD59-A6C34878D82A}">
                    <a16:rowId xmlns:a16="http://schemas.microsoft.com/office/drawing/2014/main" val="1472001834"/>
                  </a:ext>
                </a:extLst>
              </a:tr>
              <a:tr h="995047">
                <a:tc>
                  <a:txBody>
                    <a:bodyPr/>
                    <a:lstStyle/>
                    <a:p>
                      <a:pPr>
                        <a:buNone/>
                      </a:pPr>
                      <a:r>
                        <a:rPr lang="en-US" sz="1600" b="1" dirty="0"/>
                        <a:t>“The Use of AI in Creating Music Compositions: A Case Study on Suno …”</a:t>
                      </a:r>
                      <a:r>
                        <a:rPr lang="en-US" sz="1600" dirty="0"/>
                        <a:t> (Atlantis-Press)  </a:t>
                      </a:r>
                    </a:p>
                  </a:txBody>
                  <a:tcPr anchor="ctr"/>
                </a:tc>
                <a:tc>
                  <a:txBody>
                    <a:bodyPr/>
                    <a:lstStyle/>
                    <a:p>
                      <a:pPr>
                        <a:buNone/>
                      </a:pPr>
                      <a:r>
                        <a:rPr lang="en-US" sz="1400" dirty="0"/>
                        <a:t>Conference-style paper that describes the application of Suno for non-musicians; contains technical walkthroughs of the pipeline. Useful as bridging theory → practice.</a:t>
                      </a:r>
                    </a:p>
                  </a:txBody>
                  <a:tcPr anchor="ctr"/>
                </a:tc>
                <a:extLst>
                  <a:ext uri="{0D108BD9-81ED-4DB2-BD59-A6C34878D82A}">
                    <a16:rowId xmlns:a16="http://schemas.microsoft.com/office/drawing/2014/main" val="1033985710"/>
                  </a:ext>
                </a:extLst>
              </a:tr>
            </a:tbl>
          </a:graphicData>
        </a:graphic>
      </p:graphicFrame>
      <p:sp>
        <p:nvSpPr>
          <p:cNvPr id="4" name="Slide Number Placeholder 3">
            <a:extLst>
              <a:ext uri="{FF2B5EF4-FFF2-40B4-BE49-F238E27FC236}">
                <a16:creationId xmlns:a16="http://schemas.microsoft.com/office/drawing/2014/main" id="{5DEFA226-E8B4-2B36-DBD6-1826B0B95320}"/>
              </a:ext>
            </a:extLst>
          </p:cNvPr>
          <p:cNvSpPr>
            <a:spLocks noGrp="1"/>
          </p:cNvSpPr>
          <p:nvPr>
            <p:ph type="sldNum" sz="quarter" idx="12"/>
          </p:nvPr>
        </p:nvSpPr>
        <p:spPr/>
        <p:txBody>
          <a:bodyPr/>
          <a:lstStyle/>
          <a:p>
            <a:fld id="{3A98EE3D-8CD1-4C3F-BD1C-C98C9596463C}" type="slidenum">
              <a:rPr lang="en-US" smtClean="0"/>
              <a:t>44</a:t>
            </a:fld>
            <a:endParaRPr lang="en-US" dirty="0"/>
          </a:p>
        </p:txBody>
      </p:sp>
    </p:spTree>
    <p:extLst>
      <p:ext uri="{BB962C8B-B14F-4D97-AF65-F5344CB8AC3E}">
        <p14:creationId xmlns:p14="http://schemas.microsoft.com/office/powerpoint/2010/main" val="60548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97B6-9AA3-75C5-19A7-0921ED812251}"/>
              </a:ext>
            </a:extLst>
          </p:cNvPr>
          <p:cNvSpPr>
            <a:spLocks noGrp="1"/>
          </p:cNvSpPr>
          <p:nvPr>
            <p:ph type="title"/>
          </p:nvPr>
        </p:nvSpPr>
        <p:spPr/>
        <p:txBody>
          <a:bodyPr/>
          <a:lstStyle/>
          <a:p>
            <a:r>
              <a:rPr lang="en-US" dirty="0"/>
              <a:t>What Generative AI is NOT…</a:t>
            </a:r>
          </a:p>
        </p:txBody>
      </p:sp>
      <p:sp>
        <p:nvSpPr>
          <p:cNvPr id="4" name="Slide Number Placeholder 3">
            <a:extLst>
              <a:ext uri="{FF2B5EF4-FFF2-40B4-BE49-F238E27FC236}">
                <a16:creationId xmlns:a16="http://schemas.microsoft.com/office/drawing/2014/main" id="{632C9E56-2076-DE0A-D5EA-9F67394A1306}"/>
              </a:ext>
            </a:extLst>
          </p:cNvPr>
          <p:cNvSpPr>
            <a:spLocks noGrp="1"/>
          </p:cNvSpPr>
          <p:nvPr>
            <p:ph type="sldNum" sz="quarter" idx="12"/>
          </p:nvPr>
        </p:nvSpPr>
        <p:spPr/>
        <p:txBody>
          <a:bodyPr/>
          <a:lstStyle/>
          <a:p>
            <a:fld id="{3A98EE3D-8CD1-4C3F-BD1C-C98C9596463C}" type="slidenum">
              <a:rPr lang="en-US" smtClean="0"/>
              <a:t>5</a:t>
            </a:fld>
            <a:endParaRPr lang="en-US" dirty="0"/>
          </a:p>
        </p:txBody>
      </p:sp>
      <p:pic>
        <p:nvPicPr>
          <p:cNvPr id="5" name="Picture 4">
            <a:extLst>
              <a:ext uri="{FF2B5EF4-FFF2-40B4-BE49-F238E27FC236}">
                <a16:creationId xmlns:a16="http://schemas.microsoft.com/office/drawing/2014/main" id="{B6026DE3-4443-0897-4C27-326A9E5B1411}"/>
              </a:ext>
            </a:extLst>
          </p:cNvPr>
          <p:cNvPicPr>
            <a:picLocks noChangeAspect="1"/>
          </p:cNvPicPr>
          <p:nvPr/>
        </p:nvPicPr>
        <p:blipFill>
          <a:blip r:embed="rId3"/>
          <a:stretch>
            <a:fillRect/>
          </a:stretch>
        </p:blipFill>
        <p:spPr>
          <a:xfrm>
            <a:off x="674394" y="1456982"/>
            <a:ext cx="7772400" cy="4762279"/>
          </a:xfrm>
          <a:prstGeom prst="rect">
            <a:avLst/>
          </a:prstGeom>
        </p:spPr>
      </p:pic>
      <p:pic>
        <p:nvPicPr>
          <p:cNvPr id="6" name="Picture 5">
            <a:extLst>
              <a:ext uri="{FF2B5EF4-FFF2-40B4-BE49-F238E27FC236}">
                <a16:creationId xmlns:a16="http://schemas.microsoft.com/office/drawing/2014/main" id="{CA911718-3C9B-82E0-058D-26B1154792FE}"/>
              </a:ext>
            </a:extLst>
          </p:cNvPr>
          <p:cNvPicPr>
            <a:picLocks noChangeAspect="1"/>
          </p:cNvPicPr>
          <p:nvPr/>
        </p:nvPicPr>
        <p:blipFill>
          <a:blip r:embed="rId4"/>
          <a:stretch>
            <a:fillRect/>
          </a:stretch>
        </p:blipFill>
        <p:spPr>
          <a:xfrm>
            <a:off x="8585414" y="2233681"/>
            <a:ext cx="3406401" cy="2390637"/>
          </a:xfrm>
          <a:prstGeom prst="rect">
            <a:avLst/>
          </a:prstGeom>
        </p:spPr>
      </p:pic>
    </p:spTree>
    <p:extLst>
      <p:ext uri="{BB962C8B-B14F-4D97-AF65-F5344CB8AC3E}">
        <p14:creationId xmlns:p14="http://schemas.microsoft.com/office/powerpoint/2010/main" val="1434880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467C8-1660-E713-F261-1C6BAF885FFA}"/>
              </a:ext>
            </a:extLst>
          </p:cNvPr>
          <p:cNvSpPr>
            <a:spLocks noGrp="1"/>
          </p:cNvSpPr>
          <p:nvPr>
            <p:ph type="title"/>
          </p:nvPr>
        </p:nvSpPr>
        <p:spPr/>
        <p:txBody>
          <a:bodyPr/>
          <a:lstStyle/>
          <a:p>
            <a:r>
              <a:rPr lang="en-US" dirty="0"/>
              <a:t>Are GenAI Systems Just “Stochastic Parrots”?</a:t>
            </a:r>
          </a:p>
        </p:txBody>
      </p:sp>
      <p:sp>
        <p:nvSpPr>
          <p:cNvPr id="3" name="Content Placeholder 2">
            <a:extLst>
              <a:ext uri="{FF2B5EF4-FFF2-40B4-BE49-F238E27FC236}">
                <a16:creationId xmlns:a16="http://schemas.microsoft.com/office/drawing/2014/main" id="{65A02757-D1D5-570B-DF94-4C04BB75055A}"/>
              </a:ext>
            </a:extLst>
          </p:cNvPr>
          <p:cNvSpPr>
            <a:spLocks noGrp="1"/>
          </p:cNvSpPr>
          <p:nvPr>
            <p:ph idx="1"/>
          </p:nvPr>
        </p:nvSpPr>
        <p:spPr>
          <a:xfrm>
            <a:off x="423877" y="1576003"/>
            <a:ext cx="6248305" cy="4524237"/>
          </a:xfrm>
        </p:spPr>
        <p:txBody>
          <a:bodyPr>
            <a:normAutofit lnSpcReduction="10000"/>
          </a:bodyPr>
          <a:lstStyle/>
          <a:p>
            <a:r>
              <a:rPr lang="en-US" dirty="0"/>
              <a:t>The phrase </a:t>
            </a:r>
            <a:r>
              <a:rPr lang="en-US" i="1" dirty="0"/>
              <a:t>"stochastic parrot"</a:t>
            </a:r>
            <a:r>
              <a:rPr lang="en-US" dirty="0"/>
              <a:t> was introduced in 2021 by computer scientists Emily M. Bender, et. al. in a paper titled </a:t>
            </a:r>
            <a:r>
              <a:rPr lang="en-US" i="1" dirty="0"/>
              <a:t>"On the Dangers of Stochastic Parrots: Can Language Models Be Too Big?"</a:t>
            </a:r>
            <a:r>
              <a:rPr lang="en-US" dirty="0"/>
              <a:t> </a:t>
            </a:r>
          </a:p>
          <a:p>
            <a:r>
              <a:rPr lang="en-US" dirty="0"/>
              <a:t>The term critiques large language models (LLMs), suggesting that, while these models mimic human language by predicting words based on patterns in their training data, but they lack true understanding or reasoning capabilities. </a:t>
            </a:r>
          </a:p>
          <a:p>
            <a:r>
              <a:rPr lang="en-US" dirty="0"/>
              <a:t>Instead, they simply stitch together language patterns, akin to parrots that replicate speech without comprehending meaning. </a:t>
            </a:r>
          </a:p>
          <a:p>
            <a:r>
              <a:rPr lang="en-US" dirty="0"/>
              <a:t>Advanced models can simulate reasoning by generating coherent responses or problem-solving steps, but this is not the same as human reasoning. </a:t>
            </a:r>
          </a:p>
          <a:p>
            <a:r>
              <a:rPr lang="en-US" dirty="0"/>
              <a:t>Will GenAI systems eventually cross the threshold to human-like reasoning? This is an ongoing debate.</a:t>
            </a:r>
          </a:p>
        </p:txBody>
      </p:sp>
      <p:sp>
        <p:nvSpPr>
          <p:cNvPr id="4" name="Slide Number Placeholder 3">
            <a:extLst>
              <a:ext uri="{FF2B5EF4-FFF2-40B4-BE49-F238E27FC236}">
                <a16:creationId xmlns:a16="http://schemas.microsoft.com/office/drawing/2014/main" id="{2A17F922-C612-2F20-8FB2-B56E9C60C5EB}"/>
              </a:ext>
            </a:extLst>
          </p:cNvPr>
          <p:cNvSpPr>
            <a:spLocks noGrp="1"/>
          </p:cNvSpPr>
          <p:nvPr>
            <p:ph type="sldNum" sz="quarter" idx="12"/>
          </p:nvPr>
        </p:nvSpPr>
        <p:spPr/>
        <p:txBody>
          <a:bodyPr/>
          <a:lstStyle/>
          <a:p>
            <a:fld id="{3A98EE3D-8CD1-4C3F-BD1C-C98C9596463C}" type="slidenum">
              <a:rPr lang="en-US" smtClean="0"/>
              <a:t>6</a:t>
            </a:fld>
            <a:endParaRPr lang="en-US" dirty="0"/>
          </a:p>
        </p:txBody>
      </p:sp>
      <p:pic>
        <p:nvPicPr>
          <p:cNvPr id="7170" name="Picture 2" descr="Abhinav Kohar on LinkedIn: &quot;Stochastic Parrot&quot; on the right! Link to the  stochastic parrot paper in…">
            <a:extLst>
              <a:ext uri="{FF2B5EF4-FFF2-40B4-BE49-F238E27FC236}">
                <a16:creationId xmlns:a16="http://schemas.microsoft.com/office/drawing/2014/main" id="{78AC7C0C-6E53-CDB2-69A2-113DE16EA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9498" y="1895595"/>
            <a:ext cx="4373044" cy="3066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350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3C2C2E5-3361-634F-91FE-375FFF616DF9}"/>
              </a:ext>
            </a:extLst>
          </p:cNvPr>
          <p:cNvSpPr txBox="1">
            <a:spLocks/>
          </p:cNvSpPr>
          <p:nvPr/>
        </p:nvSpPr>
        <p:spPr>
          <a:xfrm>
            <a:off x="838200" y="1402029"/>
            <a:ext cx="10515600" cy="30791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70C0"/>
                </a:solidFill>
                <a:latin typeface="WeblySleek UI Light" panose="020B0502040204020203" pitchFamily="34" charset="0"/>
                <a:ea typeface="+mj-ea"/>
                <a:cs typeface="WeblySleek UI Light" panose="020B0502040204020203" pitchFamily="34" charset="0"/>
              </a:defRPr>
            </a:lvl1pPr>
          </a:lstStyle>
          <a:p>
            <a:pPr>
              <a:lnSpc>
                <a:spcPct val="150000"/>
              </a:lnSpc>
            </a:pPr>
            <a:r>
              <a:rPr lang="en-US" sz="3600" b="0" dirty="0">
                <a:solidFill>
                  <a:schemeClr val="tx1"/>
                </a:solidFill>
                <a:latin typeface="+mj-lt"/>
              </a:rPr>
              <a:t>Many language related problems can be framed as</a:t>
            </a:r>
          </a:p>
        </p:txBody>
      </p:sp>
      <p:sp>
        <p:nvSpPr>
          <p:cNvPr id="3" name="TextBox 2">
            <a:extLst>
              <a:ext uri="{FF2B5EF4-FFF2-40B4-BE49-F238E27FC236}">
                <a16:creationId xmlns:a16="http://schemas.microsoft.com/office/drawing/2014/main" id="{DB686A5B-A9A4-7C4C-D9E1-3C97D542AF66}"/>
              </a:ext>
            </a:extLst>
          </p:cNvPr>
          <p:cNvSpPr txBox="1"/>
          <p:nvPr/>
        </p:nvSpPr>
        <p:spPr>
          <a:xfrm>
            <a:off x="3441291" y="3256625"/>
            <a:ext cx="6636774" cy="646331"/>
          </a:xfrm>
          <a:prstGeom prst="rect">
            <a:avLst/>
          </a:prstGeom>
          <a:noFill/>
        </p:spPr>
        <p:txBody>
          <a:bodyPr wrap="square">
            <a:spAutoFit/>
          </a:bodyPr>
          <a:lstStyle/>
          <a:p>
            <a:r>
              <a:rPr lang="en-US" sz="3600" dirty="0">
                <a:solidFill>
                  <a:schemeClr val="accent2"/>
                </a:solidFill>
                <a:latin typeface="+mj-lt"/>
              </a:rPr>
              <a:t>predicting the next word</a:t>
            </a:r>
            <a:endParaRPr lang="en-US" sz="3600" dirty="0">
              <a:solidFill>
                <a:schemeClr val="accent2"/>
              </a:solidFill>
            </a:endParaRPr>
          </a:p>
        </p:txBody>
      </p:sp>
      <p:sp>
        <p:nvSpPr>
          <p:cNvPr id="5" name="Title 4">
            <a:extLst>
              <a:ext uri="{FF2B5EF4-FFF2-40B4-BE49-F238E27FC236}">
                <a16:creationId xmlns:a16="http://schemas.microsoft.com/office/drawing/2014/main" id="{65FC62F8-ABAA-E2B0-4DBC-BF2DE8ACC53C}"/>
              </a:ext>
            </a:extLst>
          </p:cNvPr>
          <p:cNvSpPr>
            <a:spLocks noGrp="1"/>
          </p:cNvSpPr>
          <p:nvPr>
            <p:ph type="title"/>
          </p:nvPr>
        </p:nvSpPr>
        <p:spPr>
          <a:xfrm>
            <a:off x="575894" y="729659"/>
            <a:ext cx="1803512" cy="568200"/>
          </a:xfrm>
        </p:spPr>
        <p:txBody>
          <a:bodyPr/>
          <a:lstStyle/>
          <a:p>
            <a:r>
              <a:rPr lang="en-US" dirty="0"/>
              <a:t>Key Idea:</a:t>
            </a:r>
          </a:p>
        </p:txBody>
      </p:sp>
    </p:spTree>
    <p:extLst>
      <p:ext uri="{BB962C8B-B14F-4D97-AF65-F5344CB8AC3E}">
        <p14:creationId xmlns:p14="http://schemas.microsoft.com/office/powerpoint/2010/main" val="232815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B0E29-2291-4C4C-9BB8-64BE8ADEDF1F}"/>
              </a:ext>
            </a:extLst>
          </p:cNvPr>
          <p:cNvSpPr>
            <a:spLocks noGrp="1"/>
          </p:cNvSpPr>
          <p:nvPr>
            <p:ph type="title"/>
          </p:nvPr>
        </p:nvSpPr>
        <p:spPr/>
        <p:txBody>
          <a:bodyPr>
            <a:normAutofit/>
          </a:bodyPr>
          <a:lstStyle/>
          <a:p>
            <a:r>
              <a:rPr lang="en-US" dirty="0"/>
              <a:t>Predicting Next Word formulated as a probabilistic model</a:t>
            </a:r>
          </a:p>
        </p:txBody>
      </p:sp>
      <p:sp>
        <p:nvSpPr>
          <p:cNvPr id="4" name="Rectangle 3">
            <a:extLst>
              <a:ext uri="{FF2B5EF4-FFF2-40B4-BE49-F238E27FC236}">
                <a16:creationId xmlns:a16="http://schemas.microsoft.com/office/drawing/2014/main" id="{8A5BDB29-EA46-3A4D-AAD5-5F2E7BDEB943}"/>
              </a:ext>
            </a:extLst>
          </p:cNvPr>
          <p:cNvSpPr/>
          <p:nvPr/>
        </p:nvSpPr>
        <p:spPr>
          <a:xfrm>
            <a:off x="2466110" y="3542194"/>
            <a:ext cx="9698770" cy="646331"/>
          </a:xfrm>
          <a:prstGeom prst="rect">
            <a:avLst/>
          </a:prstGeom>
        </p:spPr>
        <p:txBody>
          <a:bodyPr wrap="square">
            <a:spAutoFit/>
          </a:bodyPr>
          <a:lstStyle/>
          <a:p>
            <a:r>
              <a:rPr lang="en-US" dirty="0">
                <a:latin typeface="WeblySleek UI Light" panose="020B0502040204020203" pitchFamily="34" charset="0"/>
                <a:cs typeface="WeblySleek UI Light" panose="020B0502040204020203" pitchFamily="34" charset="0"/>
              </a:rPr>
              <a:t>and help me? I'm sorry, but I can't come and help you in person. However, depending on what kind of help you need, I may be able to provide advice or resources that can help. </a:t>
            </a:r>
          </a:p>
        </p:txBody>
      </p:sp>
      <p:sp>
        <p:nvSpPr>
          <p:cNvPr id="5" name="Rectangle 4">
            <a:extLst>
              <a:ext uri="{FF2B5EF4-FFF2-40B4-BE49-F238E27FC236}">
                <a16:creationId xmlns:a16="http://schemas.microsoft.com/office/drawing/2014/main" id="{FEC008E7-E350-F140-8216-9DE586E6DEF9}"/>
              </a:ext>
            </a:extLst>
          </p:cNvPr>
          <p:cNvSpPr/>
          <p:nvPr/>
        </p:nvSpPr>
        <p:spPr>
          <a:xfrm>
            <a:off x="2466110" y="4458787"/>
            <a:ext cx="7069505" cy="369332"/>
          </a:xfrm>
          <a:prstGeom prst="rect">
            <a:avLst/>
          </a:prstGeom>
        </p:spPr>
        <p:txBody>
          <a:bodyPr wrap="square">
            <a:spAutoFit/>
          </a:bodyPr>
          <a:lstStyle/>
          <a:p>
            <a:r>
              <a:rPr lang="en-US" dirty="0">
                <a:solidFill>
                  <a:srgbClr val="202123"/>
                </a:solidFill>
                <a:latin typeface="WeblySleek UI Light" panose="020B0502040204020203" pitchFamily="34" charset="0"/>
                <a:cs typeface="WeblySleek UI Light" panose="020B0502040204020203" pitchFamily="34" charset="0"/>
              </a:rPr>
              <a:t>to my house? I'm sorry, but I cannot come to your house.</a:t>
            </a:r>
          </a:p>
        </p:txBody>
      </p:sp>
      <p:sp>
        <p:nvSpPr>
          <p:cNvPr id="6" name="TextBox 5">
            <a:extLst>
              <a:ext uri="{FF2B5EF4-FFF2-40B4-BE49-F238E27FC236}">
                <a16:creationId xmlns:a16="http://schemas.microsoft.com/office/drawing/2014/main" id="{EF886317-4F9E-624B-BBBA-166A93AA02A8}"/>
              </a:ext>
            </a:extLst>
          </p:cNvPr>
          <p:cNvSpPr txBox="1"/>
          <p:nvPr/>
        </p:nvSpPr>
        <p:spPr>
          <a:xfrm>
            <a:off x="2466110" y="5190714"/>
            <a:ext cx="6158394" cy="369332"/>
          </a:xfrm>
          <a:prstGeom prst="rect">
            <a:avLst/>
          </a:prstGeom>
          <a:noFill/>
        </p:spPr>
        <p:txBody>
          <a:bodyPr wrap="square" rtlCol="0">
            <a:spAutoFit/>
          </a:bodyPr>
          <a:lstStyle/>
          <a:p>
            <a:r>
              <a:rPr lang="en-US" dirty="0">
                <a:latin typeface="WeblySleek UI Light" panose="020B0502040204020203" pitchFamily="34" charset="0"/>
                <a:cs typeface="WeblySleek UI Light" panose="020B0502040204020203" pitchFamily="34" charset="0"/>
              </a:rPr>
              <a:t>up with a plan to reduce the cost of producing these products?</a:t>
            </a:r>
          </a:p>
        </p:txBody>
      </p:sp>
      <p:pic>
        <p:nvPicPr>
          <p:cNvPr id="4098" name="Picture 2" descr="Image for post">
            <a:extLst>
              <a:ext uri="{FF2B5EF4-FFF2-40B4-BE49-F238E27FC236}">
                <a16:creationId xmlns:a16="http://schemas.microsoft.com/office/drawing/2014/main" id="{90E91D38-6EF7-D24D-B7D7-7D2BB4F1E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7624" y="1529444"/>
            <a:ext cx="4020457" cy="8773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34EAA1C-A4C8-E54C-A418-F9D1102FCF78}"/>
              </a:ext>
            </a:extLst>
          </p:cNvPr>
          <p:cNvSpPr txBox="1"/>
          <p:nvPr/>
        </p:nvSpPr>
        <p:spPr>
          <a:xfrm>
            <a:off x="1062358" y="1685148"/>
            <a:ext cx="4728410" cy="523220"/>
          </a:xfrm>
          <a:prstGeom prst="rect">
            <a:avLst/>
          </a:prstGeom>
          <a:noFill/>
        </p:spPr>
        <p:txBody>
          <a:bodyPr wrap="none" rtlCol="0">
            <a:spAutoFit/>
          </a:bodyPr>
          <a:lstStyle/>
          <a:p>
            <a:r>
              <a:rPr lang="en-US" sz="2800" dirty="0">
                <a:latin typeface="WeblySleek UI Light" panose="020B0502040204020203" pitchFamily="34" charset="0"/>
                <a:cs typeface="WeblySleek UI Light" panose="020B0502040204020203" pitchFamily="34" charset="0"/>
              </a:rPr>
              <a:t>Can you please come       </a:t>
            </a:r>
            <a:r>
              <a:rPr lang="en-US" sz="2800" b="1" dirty="0">
                <a:solidFill>
                  <a:srgbClr val="0070C0"/>
                </a:solidFill>
                <a:latin typeface="WeblySleek UI Light" panose="020B0502040204020203" pitchFamily="34" charset="0"/>
                <a:cs typeface="WeblySleek UI Light" panose="020B0502040204020203" pitchFamily="34" charset="0"/>
              </a:rPr>
              <a:t>here?</a:t>
            </a:r>
          </a:p>
        </p:txBody>
      </p:sp>
      <p:sp>
        <p:nvSpPr>
          <p:cNvPr id="9" name="TextBox 8">
            <a:extLst>
              <a:ext uri="{FF2B5EF4-FFF2-40B4-BE49-F238E27FC236}">
                <a16:creationId xmlns:a16="http://schemas.microsoft.com/office/drawing/2014/main" id="{432A87AC-4806-884A-97D1-7CBEB335ABA9}"/>
              </a:ext>
            </a:extLst>
          </p:cNvPr>
          <p:cNvSpPr txBox="1"/>
          <p:nvPr/>
        </p:nvSpPr>
        <p:spPr>
          <a:xfrm>
            <a:off x="2010405" y="2524943"/>
            <a:ext cx="1790555" cy="369332"/>
          </a:xfrm>
          <a:prstGeom prst="rect">
            <a:avLst/>
          </a:prstGeom>
          <a:noFill/>
        </p:spPr>
        <p:txBody>
          <a:bodyPr wrap="none" rtlCol="0">
            <a:spAutoFit/>
          </a:bodyPr>
          <a:lstStyle/>
          <a:p>
            <a:r>
              <a:rPr lang="en-US" dirty="0">
                <a:latin typeface="WeblySleek UI Light" panose="020B0502040204020203" pitchFamily="34" charset="0"/>
                <a:cs typeface="WeblySleek UI Light" panose="020B0502040204020203" pitchFamily="34" charset="0"/>
              </a:rPr>
              <a:t>History / context</a:t>
            </a:r>
          </a:p>
        </p:txBody>
      </p:sp>
      <p:sp>
        <p:nvSpPr>
          <p:cNvPr id="11" name="TextBox 10">
            <a:extLst>
              <a:ext uri="{FF2B5EF4-FFF2-40B4-BE49-F238E27FC236}">
                <a16:creationId xmlns:a16="http://schemas.microsoft.com/office/drawing/2014/main" id="{860281B7-21FA-9D41-A508-9B273B09008A}"/>
              </a:ext>
            </a:extLst>
          </p:cNvPr>
          <p:cNvSpPr txBox="1"/>
          <p:nvPr/>
        </p:nvSpPr>
        <p:spPr>
          <a:xfrm>
            <a:off x="4687215" y="2524943"/>
            <a:ext cx="1095364" cy="646331"/>
          </a:xfrm>
          <a:prstGeom prst="rect">
            <a:avLst/>
          </a:prstGeom>
          <a:noFill/>
        </p:spPr>
        <p:txBody>
          <a:bodyPr wrap="none" rtlCol="0">
            <a:spAutoFit/>
          </a:bodyPr>
          <a:lstStyle/>
          <a:p>
            <a:pPr algn="ctr"/>
            <a:r>
              <a:rPr lang="en-US" dirty="0">
                <a:latin typeface="WeblySleek UI Light" panose="020B0502040204020203" pitchFamily="34" charset="0"/>
                <a:cs typeface="WeblySleek UI Light" panose="020B0502040204020203" pitchFamily="34" charset="0"/>
              </a:rPr>
              <a:t>Predicted</a:t>
            </a:r>
          </a:p>
          <a:p>
            <a:pPr algn="ctr"/>
            <a:r>
              <a:rPr lang="en-US" dirty="0">
                <a:latin typeface="WeblySleek UI Light" panose="020B0502040204020203" pitchFamily="34" charset="0"/>
                <a:cs typeface="WeblySleek UI Light" panose="020B0502040204020203" pitchFamily="34" charset="0"/>
              </a:rPr>
              <a:t>word</a:t>
            </a:r>
          </a:p>
        </p:txBody>
      </p:sp>
      <p:cxnSp>
        <p:nvCxnSpPr>
          <p:cNvPr id="13" name="Straight Connector 12">
            <a:extLst>
              <a:ext uri="{FF2B5EF4-FFF2-40B4-BE49-F238E27FC236}">
                <a16:creationId xmlns:a16="http://schemas.microsoft.com/office/drawing/2014/main" id="{06257035-D32F-124A-963C-C552B818145D}"/>
              </a:ext>
            </a:extLst>
          </p:cNvPr>
          <p:cNvCxnSpPr/>
          <p:nvPr/>
        </p:nvCxnSpPr>
        <p:spPr>
          <a:xfrm>
            <a:off x="1185830" y="2304103"/>
            <a:ext cx="3155183"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417B31F-5036-1E48-BAB9-0C66DF4639C6}"/>
              </a:ext>
            </a:extLst>
          </p:cNvPr>
          <p:cNvCxnSpPr>
            <a:cxnSpLocks/>
          </p:cNvCxnSpPr>
          <p:nvPr/>
        </p:nvCxnSpPr>
        <p:spPr>
          <a:xfrm>
            <a:off x="4773092" y="2304103"/>
            <a:ext cx="923611"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B4FB72E-F591-654E-A851-3D709567EEDB}"/>
              </a:ext>
            </a:extLst>
          </p:cNvPr>
          <p:cNvCxnSpPr>
            <a:cxnSpLocks/>
          </p:cNvCxnSpPr>
          <p:nvPr/>
        </p:nvCxnSpPr>
        <p:spPr>
          <a:xfrm>
            <a:off x="2912664" y="2319134"/>
            <a:ext cx="0" cy="102734"/>
          </a:xfrm>
          <a:prstGeom prst="line">
            <a:avLst/>
          </a:prstGeom>
          <a:ln w="254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4304AD98-CDB1-6748-ACAF-AC9B0628DC04}"/>
              </a:ext>
            </a:extLst>
          </p:cNvPr>
          <p:cNvCxnSpPr>
            <a:cxnSpLocks/>
          </p:cNvCxnSpPr>
          <p:nvPr/>
        </p:nvCxnSpPr>
        <p:spPr>
          <a:xfrm>
            <a:off x="5272383" y="2304103"/>
            <a:ext cx="0" cy="102734"/>
          </a:xfrm>
          <a:prstGeom prst="line">
            <a:avLst/>
          </a:prstGeom>
          <a:ln w="25400"/>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4C73F3E4-D14F-3B45-9CF8-F029D88632DC}"/>
              </a:ext>
            </a:extLst>
          </p:cNvPr>
          <p:cNvSpPr txBox="1"/>
          <p:nvPr/>
        </p:nvSpPr>
        <p:spPr>
          <a:xfrm>
            <a:off x="8695720" y="2577681"/>
            <a:ext cx="1790555" cy="369332"/>
          </a:xfrm>
          <a:prstGeom prst="rect">
            <a:avLst/>
          </a:prstGeom>
          <a:noFill/>
        </p:spPr>
        <p:txBody>
          <a:bodyPr wrap="none" rtlCol="0">
            <a:spAutoFit/>
          </a:bodyPr>
          <a:lstStyle/>
          <a:p>
            <a:r>
              <a:rPr lang="en-US" dirty="0">
                <a:latin typeface="WeblySleek UI Light" panose="020B0502040204020203" pitchFamily="34" charset="0"/>
                <a:cs typeface="WeblySleek UI Light" panose="020B0502040204020203" pitchFamily="34" charset="0"/>
              </a:rPr>
              <a:t>History / context</a:t>
            </a:r>
          </a:p>
        </p:txBody>
      </p:sp>
      <p:sp>
        <p:nvSpPr>
          <p:cNvPr id="23" name="TextBox 22">
            <a:extLst>
              <a:ext uri="{FF2B5EF4-FFF2-40B4-BE49-F238E27FC236}">
                <a16:creationId xmlns:a16="http://schemas.microsoft.com/office/drawing/2014/main" id="{9A774F32-B4D3-F94A-84D6-D302C8ED83B7}"/>
              </a:ext>
            </a:extLst>
          </p:cNvPr>
          <p:cNvSpPr txBox="1"/>
          <p:nvPr/>
        </p:nvSpPr>
        <p:spPr>
          <a:xfrm>
            <a:off x="7309468" y="2535336"/>
            <a:ext cx="1095364" cy="646331"/>
          </a:xfrm>
          <a:prstGeom prst="rect">
            <a:avLst/>
          </a:prstGeom>
          <a:noFill/>
        </p:spPr>
        <p:txBody>
          <a:bodyPr wrap="none" rtlCol="0">
            <a:spAutoFit/>
          </a:bodyPr>
          <a:lstStyle/>
          <a:p>
            <a:pPr algn="ctr"/>
            <a:r>
              <a:rPr lang="en-US" dirty="0">
                <a:latin typeface="WeblySleek UI Light" panose="020B0502040204020203" pitchFamily="34" charset="0"/>
                <a:cs typeface="WeblySleek UI Light" panose="020B0502040204020203" pitchFamily="34" charset="0"/>
              </a:rPr>
              <a:t>Predicted</a:t>
            </a:r>
          </a:p>
          <a:p>
            <a:pPr algn="ctr"/>
            <a:r>
              <a:rPr lang="en-US" dirty="0">
                <a:latin typeface="WeblySleek UI Light" panose="020B0502040204020203" pitchFamily="34" charset="0"/>
                <a:cs typeface="WeblySleek UI Light" panose="020B0502040204020203" pitchFamily="34" charset="0"/>
              </a:rPr>
              <a:t>word</a:t>
            </a:r>
          </a:p>
        </p:txBody>
      </p:sp>
      <p:cxnSp>
        <p:nvCxnSpPr>
          <p:cNvPr id="24" name="Straight Connector 23">
            <a:extLst>
              <a:ext uri="{FF2B5EF4-FFF2-40B4-BE49-F238E27FC236}">
                <a16:creationId xmlns:a16="http://schemas.microsoft.com/office/drawing/2014/main" id="{61F5D7C1-88F7-C24B-9A05-EBF7DAAFD59F}"/>
              </a:ext>
            </a:extLst>
          </p:cNvPr>
          <p:cNvCxnSpPr>
            <a:cxnSpLocks/>
          </p:cNvCxnSpPr>
          <p:nvPr/>
        </p:nvCxnSpPr>
        <p:spPr>
          <a:xfrm>
            <a:off x="8624504" y="2314496"/>
            <a:ext cx="1981200"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CEBC727-DA40-7440-8F24-69F3AFAA352C}"/>
              </a:ext>
            </a:extLst>
          </p:cNvPr>
          <p:cNvCxnSpPr>
            <a:cxnSpLocks/>
          </p:cNvCxnSpPr>
          <p:nvPr/>
        </p:nvCxnSpPr>
        <p:spPr>
          <a:xfrm>
            <a:off x="7395345" y="2314496"/>
            <a:ext cx="923611"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1406064-4CD7-CE4E-B130-6DD3275A55DF}"/>
              </a:ext>
            </a:extLst>
          </p:cNvPr>
          <p:cNvCxnSpPr>
            <a:cxnSpLocks/>
          </p:cNvCxnSpPr>
          <p:nvPr/>
        </p:nvCxnSpPr>
        <p:spPr>
          <a:xfrm>
            <a:off x="9590998" y="2314496"/>
            <a:ext cx="0" cy="102734"/>
          </a:xfrm>
          <a:prstGeom prst="line">
            <a:avLst/>
          </a:prstGeom>
          <a:ln w="254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ED3E7BDF-78A6-0542-BE99-A6BF41FEBB02}"/>
              </a:ext>
            </a:extLst>
          </p:cNvPr>
          <p:cNvCxnSpPr>
            <a:cxnSpLocks/>
          </p:cNvCxnSpPr>
          <p:nvPr/>
        </p:nvCxnSpPr>
        <p:spPr>
          <a:xfrm>
            <a:off x="7894636" y="2314496"/>
            <a:ext cx="0" cy="102734"/>
          </a:xfrm>
          <a:prstGeom prst="line">
            <a:avLst/>
          </a:prstGeom>
          <a:ln w="25400"/>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561A5B2A-68E4-2449-AD6E-7DF14ED74017}"/>
              </a:ext>
            </a:extLst>
          </p:cNvPr>
          <p:cNvSpPr/>
          <p:nvPr/>
        </p:nvSpPr>
        <p:spPr>
          <a:xfrm>
            <a:off x="189070" y="3542194"/>
            <a:ext cx="4728411" cy="369332"/>
          </a:xfrm>
          <a:prstGeom prst="rect">
            <a:avLst/>
          </a:prstGeom>
        </p:spPr>
        <p:txBody>
          <a:bodyPr wrap="square">
            <a:spAutoFit/>
          </a:bodyPr>
          <a:lstStyle/>
          <a:p>
            <a:r>
              <a:rPr lang="en-US" b="1" dirty="0">
                <a:solidFill>
                  <a:srgbClr val="0070C0"/>
                </a:solidFill>
                <a:latin typeface="WeblySleek UI Light" panose="020B0502040204020203" pitchFamily="34" charset="0"/>
                <a:cs typeface="WeblySleek UI Light" panose="020B0502040204020203" pitchFamily="34" charset="0"/>
              </a:rPr>
              <a:t>Can you please come…</a:t>
            </a:r>
            <a:endParaRPr lang="en-US" dirty="0">
              <a:latin typeface="WeblySleek UI Light" panose="020B0502040204020203" pitchFamily="34" charset="0"/>
              <a:cs typeface="WeblySleek UI Light" panose="020B0502040204020203" pitchFamily="34" charset="0"/>
            </a:endParaRPr>
          </a:p>
        </p:txBody>
      </p:sp>
    </p:spTree>
    <p:extLst>
      <p:ext uri="{BB962C8B-B14F-4D97-AF65-F5344CB8AC3E}">
        <p14:creationId xmlns:p14="http://schemas.microsoft.com/office/powerpoint/2010/main" val="276755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1" grpId="0"/>
      <p:bldP spid="22" grpId="0"/>
      <p:bldP spid="23"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D75A2-4F15-21DA-9C39-C9CF80BDFD25}"/>
              </a:ext>
            </a:extLst>
          </p:cNvPr>
          <p:cNvSpPr>
            <a:spLocks noGrp="1"/>
          </p:cNvSpPr>
          <p:nvPr>
            <p:ph type="title"/>
          </p:nvPr>
        </p:nvSpPr>
        <p:spPr/>
        <p:txBody>
          <a:bodyPr/>
          <a:lstStyle/>
          <a:p>
            <a:r>
              <a:rPr lang="en-US" dirty="0"/>
              <a:t>Generative AI applications</a:t>
            </a:r>
          </a:p>
        </p:txBody>
      </p:sp>
      <p:sp>
        <p:nvSpPr>
          <p:cNvPr id="4" name="Slide Number Placeholder 3">
            <a:extLst>
              <a:ext uri="{FF2B5EF4-FFF2-40B4-BE49-F238E27FC236}">
                <a16:creationId xmlns:a16="http://schemas.microsoft.com/office/drawing/2014/main" id="{DCA5344E-5812-09FD-B066-739BF8E686E7}"/>
              </a:ext>
            </a:extLst>
          </p:cNvPr>
          <p:cNvSpPr>
            <a:spLocks noGrp="1"/>
          </p:cNvSpPr>
          <p:nvPr>
            <p:ph type="sldNum" sz="quarter" idx="12"/>
          </p:nvPr>
        </p:nvSpPr>
        <p:spPr/>
        <p:txBody>
          <a:bodyPr/>
          <a:lstStyle/>
          <a:p>
            <a:fld id="{3A98EE3D-8CD1-4C3F-BD1C-C98C9596463C}" type="slidenum">
              <a:rPr lang="en-US" smtClean="0"/>
              <a:t>9</a:t>
            </a:fld>
            <a:endParaRPr lang="en-US" dirty="0"/>
          </a:p>
        </p:txBody>
      </p:sp>
      <p:pic>
        <p:nvPicPr>
          <p:cNvPr id="5" name="Picture 2" descr="Generative AI Market Map: State, Trends, &amp; Apps [Infographic]">
            <a:extLst>
              <a:ext uri="{FF2B5EF4-FFF2-40B4-BE49-F238E27FC236}">
                <a16:creationId xmlns:a16="http://schemas.microsoft.com/office/drawing/2014/main" id="{62997E76-1BC9-01B4-0BC9-CA0A7D5D89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51" t="30825" r="1751" b="4230"/>
          <a:stretch/>
        </p:blipFill>
        <p:spPr bwMode="auto">
          <a:xfrm>
            <a:off x="581192" y="1722825"/>
            <a:ext cx="11029616" cy="4454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99430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CS 180 Fall 24 16" id="{9A0A954F-7715-724A-9EA8-BFB7D57E0D87}" vid="{FA2761B9-DD0B-1D4C-BD8A-FF3B94C395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http://purl.org/dc/terms/"/>
    <ds:schemaRef ds:uri="http://schemas.microsoft.com/office/infopath/2007/PartnerControls"/>
    <ds:schemaRef ds:uri="http://purl.org/dc/dcmitype/"/>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16c05727-aa75-4e4a-9b5f-8a80a1165891"/>
    <ds:schemaRef ds:uri="71af3243-3dd4-4a8d-8c0d-dd76da1f02a5"/>
    <ds:schemaRef ds:uri="http://www.w3.org/XML/1998/namespace"/>
  </ds:schemaRefs>
</ds:datastoreItem>
</file>

<file path=customXml/itemProps2.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51674</TotalTime>
  <Words>5836</Words>
  <Application>Microsoft Office PowerPoint</Application>
  <PresentationFormat>Widescreen</PresentationFormat>
  <Paragraphs>444</Paragraphs>
  <Slides>44</Slides>
  <Notes>15</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.SF NS</vt:lpstr>
      <vt:lpstr>Arial</vt:lpstr>
      <vt:lpstr>Average</vt:lpstr>
      <vt:lpstr>Calibri</vt:lpstr>
      <vt:lpstr>DM Sans</vt:lpstr>
      <vt:lpstr>Franklin Gothic Book</vt:lpstr>
      <vt:lpstr>Franklin Gothic Demi</vt:lpstr>
      <vt:lpstr>WeblySleek UI Light</vt:lpstr>
      <vt:lpstr>Wingdings</vt:lpstr>
      <vt:lpstr>Wingdings 2</vt:lpstr>
      <vt:lpstr>DividendVTI</vt:lpstr>
      <vt:lpstr>Generative Artificial Intelligence  Part 1</vt:lpstr>
      <vt:lpstr>Agenda</vt:lpstr>
      <vt:lpstr>Where does Generative AI Fit?</vt:lpstr>
      <vt:lpstr>What is Generative AI?</vt:lpstr>
      <vt:lpstr>What Generative AI is NOT…</vt:lpstr>
      <vt:lpstr>Are GenAI Systems Just “Stochastic Parrots”?</vt:lpstr>
      <vt:lpstr>Key Idea:</vt:lpstr>
      <vt:lpstr>Predicting Next Word formulated as a probabilistic model</vt:lpstr>
      <vt:lpstr>Generative AI applications</vt:lpstr>
      <vt:lpstr>PowerPoint Presentation</vt:lpstr>
      <vt:lpstr>Some common GenAI Products</vt:lpstr>
      <vt:lpstr>Generative Pre-Trained Transformer (GPT)</vt:lpstr>
      <vt:lpstr>ChatGPT Statistics</vt:lpstr>
      <vt:lpstr>Large Language Model Development Process</vt:lpstr>
      <vt:lpstr>Data Collection and Preprocessing</vt:lpstr>
      <vt:lpstr>Text Tokenization</vt:lpstr>
      <vt:lpstr>text embedding</vt:lpstr>
      <vt:lpstr>text embedding</vt:lpstr>
      <vt:lpstr>Emergent mathematical relationships</vt:lpstr>
      <vt:lpstr>Model Architecture Selection</vt:lpstr>
      <vt:lpstr>Foundation Model Training</vt:lpstr>
      <vt:lpstr>PowerPoint Presentation</vt:lpstr>
      <vt:lpstr>Prompt Engineering</vt:lpstr>
      <vt:lpstr>What’s the best prompt?</vt:lpstr>
      <vt:lpstr>1. Understand Your Goal</vt:lpstr>
      <vt:lpstr>2. Basic Prompt Techniques</vt:lpstr>
      <vt:lpstr>3.1 Advanced Techniques</vt:lpstr>
      <vt:lpstr>3.2 Zero-shot prompting</vt:lpstr>
      <vt:lpstr>3.3 Few-shot prompting</vt:lpstr>
      <vt:lpstr>3.4 Chain of Thought Prompting</vt:lpstr>
      <vt:lpstr>Reinforcement Learning from Human Feedback (RLHF)</vt:lpstr>
      <vt:lpstr>Chain-of-thought prompting</vt:lpstr>
      <vt:lpstr>4. Controlling Output Length and Style</vt:lpstr>
      <vt:lpstr>5. Iterative Refinement</vt:lpstr>
      <vt:lpstr>6. Using Constraints for Specificity</vt:lpstr>
      <vt:lpstr>7. Prompt Templates for Common Use Cases</vt:lpstr>
      <vt:lpstr>8. Experimenting and Iteration</vt:lpstr>
      <vt:lpstr>Hallucinations</vt:lpstr>
      <vt:lpstr>Mitigating Hallucinations</vt:lpstr>
      <vt:lpstr>Model Fine-tuning</vt:lpstr>
      <vt:lpstr>Retrieval Augmented Generation (RAG)</vt:lpstr>
      <vt:lpstr>Steps to implement a RAG Pipeline</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Data Science Lifecycle</dc:title>
  <dc:creator>Scott Toborg</dc:creator>
  <cp:lastModifiedBy>Jake Rhodes</cp:lastModifiedBy>
  <cp:revision>20</cp:revision>
  <cp:lastPrinted>2023-09-06T17:16:28Z</cp:lastPrinted>
  <dcterms:created xsi:type="dcterms:W3CDTF">2023-08-21T23:41:59Z</dcterms:created>
  <dcterms:modified xsi:type="dcterms:W3CDTF">2025-12-01T17:18:08Z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